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</p:sldIdLst>
  <p:sldSz cx="18288000" cy="10287000"/>
  <p:notesSz cx="6858000" cy="9144000"/>
  <p:embeddedFontLst>
    <p:embeddedFont>
      <p:font typeface="Archivo Black" panose="020B0A03020202020B04" pitchFamily="34" charset="77"/>
      <p:regular r:id="rId32"/>
    </p:embeddedFont>
    <p:embeddedFont>
      <p:font typeface="Calibri" panose="020F0502020204030204" pitchFamily="34" charset="0"/>
      <p:regular r:id="rId33"/>
      <p:bold r:id="rId34"/>
      <p:italic r:id="rId35"/>
      <p:boldItalic r:id="rId36"/>
    </p:embeddedFont>
    <p:embeddedFont>
      <p:font typeface="Garet Book" pitchFamily="2" charset="77"/>
      <p:regular r:id="rId37"/>
    </p:embeddedFont>
    <p:embeddedFont>
      <p:font typeface="Open Sans" panose="020B0606030504020204" pitchFamily="34" charset="0"/>
      <p:regular r:id="rId38"/>
      <p:bold r:id="rId39"/>
      <p:italic r:id="rId40"/>
      <p:boldItalic r:id="rId41"/>
    </p:embeddedFont>
    <p:embeddedFont>
      <p:font typeface="Open Sans Bold" panose="020B0806030504020204" pitchFamily="34" charset="0"/>
      <p:regular r:id="rId42"/>
      <p:bold r:id="rId43"/>
    </p:embeddedFont>
    <p:embeddedFont>
      <p:font typeface="Open Sauce" pitchFamily="2" charset="77"/>
      <p:regular r:id="rId44"/>
    </p:embeddedFont>
    <p:embeddedFont>
      <p:font typeface="Open Sauce Bold" pitchFamily="2" charset="77"/>
      <p:regular r:id="rId45"/>
      <p:bold r:id="rId46"/>
    </p:embeddedFont>
    <p:embeddedFont>
      <p:font typeface="Open Sauce SemiBold" pitchFamily="2" charset="77"/>
      <p:regular r:id="rId47"/>
      <p:bold r:id="rId48"/>
    </p:embeddedFont>
    <p:embeddedFont>
      <p:font typeface="Open Sauce SemiBold Bold" pitchFamily="2" charset="77"/>
      <p:regular r:id="rId49"/>
      <p:bold r:id="rId5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20" userDrawn="1">
          <p15:clr>
            <a:srgbClr val="A4A3A4"/>
          </p15:clr>
        </p15:guide>
        <p15:guide id="2" pos="576" userDrawn="1">
          <p15:clr>
            <a:srgbClr val="A4A3A4"/>
          </p15:clr>
        </p15:guide>
        <p15:guide id="3" pos="2112" userDrawn="1">
          <p15:clr>
            <a:srgbClr val="A4A3A4"/>
          </p15:clr>
        </p15:guide>
        <p15:guide id="4" pos="8400" userDrawn="1">
          <p15:clr>
            <a:srgbClr val="A4A3A4"/>
          </p15:clr>
        </p15:guide>
        <p15:guide id="5" orient="horz" pos="429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5A5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201" autoAdjust="0"/>
    <p:restoredTop sz="84699" autoAdjust="0"/>
  </p:normalViewPr>
  <p:slideViewPr>
    <p:cSldViewPr>
      <p:cViewPr varScale="1">
        <p:scale>
          <a:sx n="71" d="100"/>
          <a:sy n="71" d="100"/>
        </p:scale>
        <p:origin x="664" y="184"/>
      </p:cViewPr>
      <p:guideLst>
        <p:guide orient="horz" pos="2520"/>
        <p:guide pos="576"/>
        <p:guide pos="2112"/>
        <p:guide pos="8400"/>
        <p:guide orient="horz" pos="429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font" Target="fonts/font11.fntdata"/><Relationship Id="rId47" Type="http://schemas.openxmlformats.org/officeDocument/2006/relationships/font" Target="fonts/font16.fntdata"/><Relationship Id="rId50" Type="http://schemas.openxmlformats.org/officeDocument/2006/relationships/font" Target="fonts/font19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font" Target="fonts/font14.fntdata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4" Type="http://schemas.openxmlformats.org/officeDocument/2006/relationships/font" Target="fonts/font13.fntdata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font" Target="fonts/font12.fntdata"/><Relationship Id="rId48" Type="http://schemas.openxmlformats.org/officeDocument/2006/relationships/font" Target="fonts/font17.fntdata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openxmlformats.org/officeDocument/2006/relationships/font" Target="fonts/font15.fntdata"/><Relationship Id="rId20" Type="http://schemas.openxmlformats.org/officeDocument/2006/relationships/slide" Target="slides/slide19.xml"/><Relationship Id="rId41" Type="http://schemas.openxmlformats.org/officeDocument/2006/relationships/font" Target="fonts/font10.fntdata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49" Type="http://schemas.openxmlformats.org/officeDocument/2006/relationships/font" Target="fonts/font1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EC68F5-43BB-8C4C-B1C5-514D6AD5C946}" type="datetimeFigureOut">
              <a:rPr lang="en-US" smtClean="0"/>
              <a:t>3/22/22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16CC70-04F8-E342-985B-F4712C7660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0364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6CC70-04F8-E342-985B-F4712C7660A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5838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6CC70-04F8-E342-985B-F4712C7660A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8188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6CC70-04F8-E342-985B-F4712C7660A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5411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6CC70-04F8-E342-985B-F4712C7660A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6487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6CC70-04F8-E342-985B-F4712C7660A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2475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6CC70-04F8-E342-985B-F4712C7660A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1113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6CC70-04F8-E342-985B-F4712C7660A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1874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3/22/22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3/22/22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3/22/22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3/22/22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https://lh6.googleusercontent.com/w7QNKu4LSI5oXuspfCZZ2P5wmMGNkExrZimXoYg8c5tigeDuuz8bgH8-93qMrVLupDL5Umbtb1qu5Ybpskfw05DLDdYQJLWySLxgOkSwJ03WbtEicsrMX7vLqNMeG957bfZK4tdi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F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9003342"/>
            <a:ext cx="16230600" cy="0"/>
          </a:xfrm>
          <a:prstGeom prst="line">
            <a:avLst/>
          </a:prstGeom>
          <a:ln w="19050" cap="flat">
            <a:solidFill>
              <a:srgbClr val="FF5F24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72000"/>
          </a:blip>
          <a:srcRect t="28686" b="28519"/>
          <a:stretch>
            <a:fillRect/>
          </a:stretch>
        </p:blipFill>
        <p:spPr>
          <a:xfrm>
            <a:off x="1028700" y="3907067"/>
            <a:ext cx="16230600" cy="463730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5486400" y="5143500"/>
            <a:ext cx="7315200" cy="2274362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028700" y="1251162"/>
            <a:ext cx="16230600" cy="19450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559"/>
              </a:lnSpc>
            </a:pPr>
            <a:r>
              <a:rPr lang="en-US" sz="6999" spc="-328" dirty="0">
                <a:solidFill>
                  <a:srgbClr val="FF5A5F"/>
                </a:solidFill>
                <a:latin typeface="Archivo Black"/>
              </a:rPr>
              <a:t>AIRBNB CHICAGO </a:t>
            </a:r>
          </a:p>
          <a:p>
            <a:pPr>
              <a:lnSpc>
                <a:spcPts val="7560"/>
              </a:lnSpc>
            </a:pPr>
            <a:r>
              <a:rPr lang="en-US" sz="6999" spc="-328" dirty="0">
                <a:solidFill>
                  <a:srgbClr val="FF5A5F"/>
                </a:solidFill>
                <a:latin typeface="Archivo Black"/>
              </a:rPr>
              <a:t>PRICE PREDICTION</a:t>
            </a:r>
          </a:p>
        </p:txBody>
      </p:sp>
      <p:sp>
        <p:nvSpPr>
          <p:cNvPr id="6" name="TextBox 6"/>
          <p:cNvSpPr txBox="1"/>
          <p:nvPr/>
        </p:nvSpPr>
        <p:spPr>
          <a:xfrm rot="17453">
            <a:off x="7543900" y="8997584"/>
            <a:ext cx="9714766" cy="6590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2700"/>
              </a:lnSpc>
            </a:pPr>
            <a:r>
              <a:rPr lang="en-US" sz="1800" dirty="0">
                <a:solidFill>
                  <a:srgbClr val="FF7441"/>
                </a:solidFill>
                <a:latin typeface="Open Sauce Bold"/>
              </a:rPr>
              <a:t>Group 18 </a:t>
            </a:r>
          </a:p>
          <a:p>
            <a:pPr algn="r">
              <a:lnSpc>
                <a:spcPts val="2700"/>
              </a:lnSpc>
            </a:pPr>
            <a:r>
              <a:rPr lang="en-US" dirty="0">
                <a:solidFill>
                  <a:srgbClr val="FF7441"/>
                </a:solidFill>
                <a:latin typeface="Open Sauce Bold"/>
              </a:rPr>
              <a:t>Jai Agrawal, </a:t>
            </a:r>
            <a:r>
              <a:rPr lang="en-US" dirty="0" err="1">
                <a:solidFill>
                  <a:srgbClr val="FF7441"/>
                </a:solidFill>
                <a:latin typeface="Open Sauce Bold"/>
              </a:rPr>
              <a:t>Yaohui</a:t>
            </a:r>
            <a:r>
              <a:rPr lang="en-US" dirty="0">
                <a:solidFill>
                  <a:srgbClr val="FF7441"/>
                </a:solidFill>
                <a:latin typeface="Open Sauce Bold"/>
              </a:rPr>
              <a:t> Wu, Jennie Ryu, </a:t>
            </a:r>
            <a:r>
              <a:rPr lang="en-US" dirty="0" err="1">
                <a:solidFill>
                  <a:srgbClr val="FF7441"/>
                </a:solidFill>
                <a:latin typeface="Open Sauce Bold"/>
              </a:rPr>
              <a:t>Xiaofan</a:t>
            </a:r>
            <a:r>
              <a:rPr lang="en-US" dirty="0">
                <a:solidFill>
                  <a:srgbClr val="FF7441"/>
                </a:solidFill>
                <a:latin typeface="Open Sauce Bold"/>
              </a:rPr>
              <a:t> Zhu, </a:t>
            </a:r>
            <a:r>
              <a:rPr lang="en-US" dirty="0" err="1">
                <a:solidFill>
                  <a:srgbClr val="FF7441"/>
                </a:solidFill>
                <a:latin typeface="Open Sauce Bold"/>
              </a:rPr>
              <a:t>Sahithi</a:t>
            </a:r>
            <a:r>
              <a:rPr lang="en-US" dirty="0">
                <a:solidFill>
                  <a:srgbClr val="FF7441"/>
                </a:solidFill>
                <a:latin typeface="Open Sauce Bold"/>
              </a:rPr>
              <a:t> </a:t>
            </a:r>
            <a:r>
              <a:rPr lang="en-US" dirty="0" err="1">
                <a:solidFill>
                  <a:srgbClr val="FF7441"/>
                </a:solidFill>
                <a:latin typeface="Open Sauce Bold"/>
              </a:rPr>
              <a:t>Muddana</a:t>
            </a:r>
            <a:endParaRPr lang="en-US" sz="1800" dirty="0">
              <a:solidFill>
                <a:srgbClr val="FF7441"/>
              </a:solidFill>
              <a:latin typeface="Open Sauce 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F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9003342"/>
            <a:ext cx="16230600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TextBox 7"/>
          <p:cNvSpPr txBox="1"/>
          <p:nvPr/>
        </p:nvSpPr>
        <p:spPr>
          <a:xfrm>
            <a:off x="2057400" y="4838700"/>
            <a:ext cx="4412754" cy="1811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79"/>
              </a:lnSpc>
            </a:pPr>
            <a:r>
              <a:rPr lang="en-US" sz="5199" dirty="0">
                <a:solidFill>
                  <a:srgbClr val="FF5A5F"/>
                </a:solidFill>
                <a:latin typeface="Open Sans"/>
              </a:rPr>
              <a:t>Iteration </a:t>
            </a:r>
          </a:p>
          <a:p>
            <a:pPr>
              <a:lnSpc>
                <a:spcPts val="7279"/>
              </a:lnSpc>
            </a:pPr>
            <a:r>
              <a:rPr lang="en-US" sz="5199" dirty="0">
                <a:solidFill>
                  <a:srgbClr val="FF5A5F"/>
                </a:solidFill>
                <a:latin typeface="Open Sans"/>
              </a:rPr>
              <a:t>Innerworkings</a:t>
            </a:r>
          </a:p>
        </p:txBody>
      </p:sp>
      <p:sp>
        <p:nvSpPr>
          <p:cNvPr id="8" name="AutoShape 2">
            <a:extLst>
              <a:ext uri="{FF2B5EF4-FFF2-40B4-BE49-F238E27FC236}">
                <a16:creationId xmlns:a16="http://schemas.microsoft.com/office/drawing/2014/main" id="{0DCA1E51-57D2-6147-9A77-9247EAB184AE}"/>
              </a:ext>
            </a:extLst>
          </p:cNvPr>
          <p:cNvSpPr/>
          <p:nvPr/>
        </p:nvSpPr>
        <p:spPr>
          <a:xfrm>
            <a:off x="0" y="862451"/>
            <a:ext cx="664366" cy="1086030"/>
          </a:xfrm>
          <a:prstGeom prst="rect">
            <a:avLst/>
          </a:prstGeom>
          <a:solidFill>
            <a:srgbClr val="FF5A5F"/>
          </a:solidFill>
        </p:spPr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408426D1-5E23-2E42-AFB8-A14085B68748}"/>
              </a:ext>
            </a:extLst>
          </p:cNvPr>
          <p:cNvSpPr txBox="1"/>
          <p:nvPr/>
        </p:nvSpPr>
        <p:spPr>
          <a:xfrm>
            <a:off x="850439" y="1101263"/>
            <a:ext cx="10072648" cy="7437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759"/>
              </a:lnSpc>
            </a:pPr>
            <a:r>
              <a:rPr lang="en-US" sz="5400" spc="-328" dirty="0">
                <a:solidFill>
                  <a:srgbClr val="FF5A5F"/>
                </a:solidFill>
                <a:latin typeface="Archivo Black"/>
              </a:rPr>
              <a:t>LOGISTIC REGRESSION</a:t>
            </a:r>
          </a:p>
        </p:txBody>
      </p:sp>
      <p:sp>
        <p:nvSpPr>
          <p:cNvPr id="10" name="TextBox 20">
            <a:extLst>
              <a:ext uri="{FF2B5EF4-FFF2-40B4-BE49-F238E27FC236}">
                <a16:creationId xmlns:a16="http://schemas.microsoft.com/office/drawing/2014/main" id="{47C8E6EE-D862-4C44-BFFC-F8574AD19900}"/>
              </a:ext>
            </a:extLst>
          </p:cNvPr>
          <p:cNvSpPr txBox="1"/>
          <p:nvPr/>
        </p:nvSpPr>
        <p:spPr>
          <a:xfrm rot="17453">
            <a:off x="11102159" y="9179740"/>
            <a:ext cx="6156484" cy="3127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700"/>
              </a:lnSpc>
            </a:pPr>
            <a:r>
              <a:rPr lang="en-US" sz="1800" dirty="0">
                <a:solidFill>
                  <a:srgbClr val="FF5A5E"/>
                </a:solidFill>
                <a:latin typeface="Open Sauce"/>
              </a:rPr>
              <a:t>Group 18</a:t>
            </a:r>
          </a:p>
        </p:txBody>
      </p:sp>
      <p:pic>
        <p:nvPicPr>
          <p:cNvPr id="12" name="Picture 11" descr="A picture containing text, night sky&#10;&#10;Description automatically generated">
            <a:extLst>
              <a:ext uri="{FF2B5EF4-FFF2-40B4-BE49-F238E27FC236}">
                <a16:creationId xmlns:a16="http://schemas.microsoft.com/office/drawing/2014/main" id="{CCEAFF2D-2AFF-754F-A362-3ECC2EC3B28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/>
          <a:stretch/>
        </p:blipFill>
        <p:spPr>
          <a:xfrm>
            <a:off x="6781808" y="3844983"/>
            <a:ext cx="10477492" cy="5238746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F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9003342"/>
            <a:ext cx="16230600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 rot="-5400000">
            <a:off x="6782865" y="5624749"/>
            <a:ext cx="4741320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134922" y="4008708"/>
            <a:ext cx="7447859" cy="2830981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129358" y="4008709"/>
            <a:ext cx="7447859" cy="2830981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3366094" y="2787142"/>
            <a:ext cx="2290316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FF5A5F"/>
                </a:solidFill>
                <a:latin typeface="Open Sans Bold"/>
              </a:rPr>
              <a:t>Benchmark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129358" y="2477579"/>
            <a:ext cx="8102107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5A5F"/>
                </a:solidFill>
                <a:latin typeface="Open Sans Bold"/>
              </a:rPr>
              <a:t>After</a:t>
            </a:r>
          </a:p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5A5F"/>
                </a:solidFill>
                <a:latin typeface="Open Sans Bold"/>
              </a:rPr>
              <a:t>Pre-Processing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366094" y="7038212"/>
            <a:ext cx="3071217" cy="16029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algn="just">
              <a:lnSpc>
                <a:spcPct val="150000"/>
              </a:lnSpc>
              <a:defRPr sz="2400">
                <a:solidFill>
                  <a:srgbClr val="FF5A5F"/>
                </a:solidFill>
                <a:latin typeface="Open Sans"/>
              </a:defRPr>
            </a:lvl1pPr>
          </a:lstStyle>
          <a:p>
            <a:r>
              <a:rPr lang="en-US" dirty="0"/>
              <a:t>Accuracy : 0.76</a:t>
            </a:r>
          </a:p>
          <a:p>
            <a:r>
              <a:rPr lang="en-US" dirty="0"/>
              <a:t>F1-Score : 0.76</a:t>
            </a:r>
          </a:p>
          <a:p>
            <a:r>
              <a:rPr lang="en-US" dirty="0"/>
              <a:t>AUC : 0.85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386297" y="7038212"/>
            <a:ext cx="3071217" cy="16029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algn="just">
              <a:lnSpc>
                <a:spcPct val="150000"/>
              </a:lnSpc>
              <a:defRPr sz="2400">
                <a:solidFill>
                  <a:srgbClr val="FF5A5F"/>
                </a:solidFill>
                <a:latin typeface="Open Sans"/>
              </a:defRPr>
            </a:lvl1pPr>
          </a:lstStyle>
          <a:p>
            <a:r>
              <a:rPr lang="en-US" dirty="0"/>
              <a:t>Accuracy : 0.79</a:t>
            </a:r>
          </a:p>
          <a:p>
            <a:r>
              <a:rPr lang="en-US" dirty="0"/>
              <a:t>F1-Score : 0.78</a:t>
            </a:r>
          </a:p>
          <a:p>
            <a:r>
              <a:rPr lang="en-US" dirty="0"/>
              <a:t>AUC : 0.87</a:t>
            </a:r>
          </a:p>
        </p:txBody>
      </p:sp>
      <p:sp>
        <p:nvSpPr>
          <p:cNvPr id="13" name="AutoShape 2">
            <a:extLst>
              <a:ext uri="{FF2B5EF4-FFF2-40B4-BE49-F238E27FC236}">
                <a16:creationId xmlns:a16="http://schemas.microsoft.com/office/drawing/2014/main" id="{F2DA65F5-97E3-6C49-8909-C526A3DA2E11}"/>
              </a:ext>
            </a:extLst>
          </p:cNvPr>
          <p:cNvSpPr/>
          <p:nvPr/>
        </p:nvSpPr>
        <p:spPr>
          <a:xfrm>
            <a:off x="0" y="862451"/>
            <a:ext cx="664366" cy="1086030"/>
          </a:xfrm>
          <a:prstGeom prst="rect">
            <a:avLst/>
          </a:prstGeom>
          <a:solidFill>
            <a:srgbClr val="FF5A5F"/>
          </a:solidFill>
        </p:spPr>
      </p:sp>
      <p:sp>
        <p:nvSpPr>
          <p:cNvPr id="14" name="TextBox 3">
            <a:extLst>
              <a:ext uri="{FF2B5EF4-FFF2-40B4-BE49-F238E27FC236}">
                <a16:creationId xmlns:a16="http://schemas.microsoft.com/office/drawing/2014/main" id="{4A7B5D8C-921F-624C-BDA9-20B5359C8E7F}"/>
              </a:ext>
            </a:extLst>
          </p:cNvPr>
          <p:cNvSpPr txBox="1"/>
          <p:nvPr/>
        </p:nvSpPr>
        <p:spPr>
          <a:xfrm>
            <a:off x="850439" y="1101263"/>
            <a:ext cx="10072648" cy="7437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759"/>
              </a:lnSpc>
            </a:pPr>
            <a:r>
              <a:rPr lang="en-US" sz="5400" spc="-328" dirty="0">
                <a:solidFill>
                  <a:srgbClr val="FF5A5F"/>
                </a:solidFill>
                <a:latin typeface="Archivo Black"/>
              </a:rPr>
              <a:t>LOGISTIC REGRESSION</a:t>
            </a:r>
          </a:p>
        </p:txBody>
      </p:sp>
      <p:sp>
        <p:nvSpPr>
          <p:cNvPr id="15" name="TextBox 20">
            <a:extLst>
              <a:ext uri="{FF2B5EF4-FFF2-40B4-BE49-F238E27FC236}">
                <a16:creationId xmlns:a16="http://schemas.microsoft.com/office/drawing/2014/main" id="{EE2DB527-D113-0E42-9A7E-F6A2FBC36FD6}"/>
              </a:ext>
            </a:extLst>
          </p:cNvPr>
          <p:cNvSpPr txBox="1"/>
          <p:nvPr/>
        </p:nvSpPr>
        <p:spPr>
          <a:xfrm rot="17453">
            <a:off x="11102159" y="9179740"/>
            <a:ext cx="6156484" cy="3127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700"/>
              </a:lnSpc>
            </a:pPr>
            <a:r>
              <a:rPr lang="en-US" sz="1800" dirty="0">
                <a:solidFill>
                  <a:srgbClr val="FF5A5E"/>
                </a:solidFill>
                <a:latin typeface="Open Sauce"/>
              </a:rPr>
              <a:t>Group 18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F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9003342"/>
            <a:ext cx="16230600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 rot="-5400000">
            <a:off x="6782865" y="5624749"/>
            <a:ext cx="4741320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28700" y="3839267"/>
            <a:ext cx="7002335" cy="4754672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400860" y="3839267"/>
            <a:ext cx="7011497" cy="4754672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3366094" y="2787142"/>
            <a:ext cx="2290316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FF5A5F"/>
                </a:solidFill>
                <a:latin typeface="Open Sans Bold"/>
              </a:rPr>
              <a:t>Benchmark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129358" y="2477579"/>
            <a:ext cx="8102107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5A5F"/>
                </a:solidFill>
                <a:latin typeface="Open Sans Bold"/>
              </a:rPr>
              <a:t>After</a:t>
            </a:r>
          </a:p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5A5F"/>
                </a:solidFill>
                <a:latin typeface="Open Sans Bold"/>
              </a:rPr>
              <a:t>Pre-Processing </a:t>
            </a:r>
          </a:p>
        </p:txBody>
      </p:sp>
      <p:sp>
        <p:nvSpPr>
          <p:cNvPr id="11" name="AutoShape 2">
            <a:extLst>
              <a:ext uri="{FF2B5EF4-FFF2-40B4-BE49-F238E27FC236}">
                <a16:creationId xmlns:a16="http://schemas.microsoft.com/office/drawing/2014/main" id="{2302B9E9-994C-0642-98FA-2D5467337BF9}"/>
              </a:ext>
            </a:extLst>
          </p:cNvPr>
          <p:cNvSpPr/>
          <p:nvPr/>
        </p:nvSpPr>
        <p:spPr>
          <a:xfrm>
            <a:off x="0" y="862451"/>
            <a:ext cx="664366" cy="1086030"/>
          </a:xfrm>
          <a:prstGeom prst="rect">
            <a:avLst/>
          </a:prstGeom>
          <a:solidFill>
            <a:srgbClr val="FF5A5F"/>
          </a:solidFill>
        </p:spPr>
      </p:sp>
      <p:sp>
        <p:nvSpPr>
          <p:cNvPr id="12" name="TextBox 3">
            <a:extLst>
              <a:ext uri="{FF2B5EF4-FFF2-40B4-BE49-F238E27FC236}">
                <a16:creationId xmlns:a16="http://schemas.microsoft.com/office/drawing/2014/main" id="{1F834522-54B8-1943-B59F-7879A1E9A06B}"/>
              </a:ext>
            </a:extLst>
          </p:cNvPr>
          <p:cNvSpPr txBox="1"/>
          <p:nvPr/>
        </p:nvSpPr>
        <p:spPr>
          <a:xfrm>
            <a:off x="850439" y="1101263"/>
            <a:ext cx="10072648" cy="7437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759"/>
              </a:lnSpc>
            </a:pPr>
            <a:r>
              <a:rPr lang="en-US" sz="5400" spc="-328" dirty="0">
                <a:solidFill>
                  <a:srgbClr val="FF5A5F"/>
                </a:solidFill>
                <a:latin typeface="Archivo Black"/>
              </a:rPr>
              <a:t>LOGISTIC REGRESSION</a:t>
            </a:r>
          </a:p>
        </p:txBody>
      </p:sp>
      <p:sp>
        <p:nvSpPr>
          <p:cNvPr id="13" name="TextBox 20">
            <a:extLst>
              <a:ext uri="{FF2B5EF4-FFF2-40B4-BE49-F238E27FC236}">
                <a16:creationId xmlns:a16="http://schemas.microsoft.com/office/drawing/2014/main" id="{E9A69B9E-8E7E-A54C-AE75-12A784AE118D}"/>
              </a:ext>
            </a:extLst>
          </p:cNvPr>
          <p:cNvSpPr txBox="1"/>
          <p:nvPr/>
        </p:nvSpPr>
        <p:spPr>
          <a:xfrm rot="17453">
            <a:off x="11102159" y="9179740"/>
            <a:ext cx="6156484" cy="3127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700"/>
              </a:lnSpc>
            </a:pPr>
            <a:r>
              <a:rPr lang="en-US" sz="1800" dirty="0">
                <a:solidFill>
                  <a:srgbClr val="FF5A5E"/>
                </a:solidFill>
                <a:latin typeface="Open Sauce"/>
              </a:rPr>
              <a:t>Group 18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F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9003342"/>
            <a:ext cx="16230600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 rot="-5400000">
            <a:off x="6782865" y="5624749"/>
            <a:ext cx="4741320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329569" y="3525329"/>
            <a:ext cx="7134182" cy="5218145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129358" y="3505470"/>
            <a:ext cx="6770393" cy="4993905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3366094" y="2787142"/>
            <a:ext cx="2290316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FF5A5F"/>
                </a:solidFill>
                <a:latin typeface="Open Sans Bold"/>
              </a:rPr>
              <a:t>Benchmark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283946" y="2477579"/>
            <a:ext cx="8102107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dirty="0">
                <a:solidFill>
                  <a:srgbClr val="FF5A5F"/>
                </a:solidFill>
                <a:latin typeface="Open Sans Bold"/>
              </a:rPr>
              <a:t>After</a:t>
            </a:r>
          </a:p>
          <a:p>
            <a:pPr algn="ctr">
              <a:lnSpc>
                <a:spcPts val="4200"/>
              </a:lnSpc>
            </a:pPr>
            <a:r>
              <a:rPr lang="en-US" sz="3000" dirty="0">
                <a:solidFill>
                  <a:srgbClr val="FF5A5F"/>
                </a:solidFill>
                <a:latin typeface="Open Sans Bold"/>
              </a:rPr>
              <a:t>Pre-Processing </a:t>
            </a:r>
          </a:p>
        </p:txBody>
      </p:sp>
      <p:sp>
        <p:nvSpPr>
          <p:cNvPr id="11" name="AutoShape 2">
            <a:extLst>
              <a:ext uri="{FF2B5EF4-FFF2-40B4-BE49-F238E27FC236}">
                <a16:creationId xmlns:a16="http://schemas.microsoft.com/office/drawing/2014/main" id="{E14D4D48-A300-824D-A0FD-B8392811AA23}"/>
              </a:ext>
            </a:extLst>
          </p:cNvPr>
          <p:cNvSpPr/>
          <p:nvPr/>
        </p:nvSpPr>
        <p:spPr>
          <a:xfrm>
            <a:off x="0" y="862451"/>
            <a:ext cx="664366" cy="1086030"/>
          </a:xfrm>
          <a:prstGeom prst="rect">
            <a:avLst/>
          </a:prstGeom>
          <a:solidFill>
            <a:srgbClr val="FF5A5F"/>
          </a:solidFill>
        </p:spPr>
      </p:sp>
      <p:sp>
        <p:nvSpPr>
          <p:cNvPr id="13" name="TextBox 20">
            <a:extLst>
              <a:ext uri="{FF2B5EF4-FFF2-40B4-BE49-F238E27FC236}">
                <a16:creationId xmlns:a16="http://schemas.microsoft.com/office/drawing/2014/main" id="{C1F613A2-2FF1-4744-AA99-C7D3E0FB63A2}"/>
              </a:ext>
            </a:extLst>
          </p:cNvPr>
          <p:cNvSpPr txBox="1"/>
          <p:nvPr/>
        </p:nvSpPr>
        <p:spPr>
          <a:xfrm rot="17453">
            <a:off x="11102159" y="9179740"/>
            <a:ext cx="6156484" cy="3127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700"/>
              </a:lnSpc>
            </a:pPr>
            <a:r>
              <a:rPr lang="en-US" sz="1800" dirty="0">
                <a:solidFill>
                  <a:srgbClr val="FF5A5E"/>
                </a:solidFill>
                <a:latin typeface="Open Sauce"/>
              </a:rPr>
              <a:t>Group 18</a:t>
            </a:r>
          </a:p>
        </p:txBody>
      </p:sp>
      <p:sp>
        <p:nvSpPr>
          <p:cNvPr id="14" name="TextBox 3">
            <a:extLst>
              <a:ext uri="{FF2B5EF4-FFF2-40B4-BE49-F238E27FC236}">
                <a16:creationId xmlns:a16="http://schemas.microsoft.com/office/drawing/2014/main" id="{00A59A5D-61B0-A940-94CF-FC57E56DA0C4}"/>
              </a:ext>
            </a:extLst>
          </p:cNvPr>
          <p:cNvSpPr txBox="1"/>
          <p:nvPr/>
        </p:nvSpPr>
        <p:spPr>
          <a:xfrm>
            <a:off x="850439" y="1101263"/>
            <a:ext cx="10072648" cy="7437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759"/>
              </a:lnSpc>
            </a:pPr>
            <a:r>
              <a:rPr lang="en-US" sz="5400" spc="-328" dirty="0">
                <a:solidFill>
                  <a:srgbClr val="FF5A5F"/>
                </a:solidFill>
                <a:latin typeface="Archivo Black"/>
              </a:rPr>
              <a:t>LOGISTIC REGRESSION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F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9003342"/>
            <a:ext cx="16230600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28700" y="2605226"/>
            <a:ext cx="16230600" cy="6086475"/>
          </a:xfrm>
          <a:prstGeom prst="rect">
            <a:avLst/>
          </a:prstGeom>
        </p:spPr>
      </p:pic>
      <p:sp>
        <p:nvSpPr>
          <p:cNvPr id="7" name="AutoShape 2">
            <a:extLst>
              <a:ext uri="{FF2B5EF4-FFF2-40B4-BE49-F238E27FC236}">
                <a16:creationId xmlns:a16="http://schemas.microsoft.com/office/drawing/2014/main" id="{2D745B33-CA0C-D648-BEB2-29864510E5B9}"/>
              </a:ext>
            </a:extLst>
          </p:cNvPr>
          <p:cNvSpPr/>
          <p:nvPr/>
        </p:nvSpPr>
        <p:spPr>
          <a:xfrm>
            <a:off x="0" y="862451"/>
            <a:ext cx="664366" cy="1086030"/>
          </a:xfrm>
          <a:prstGeom prst="rect">
            <a:avLst/>
          </a:prstGeom>
          <a:solidFill>
            <a:srgbClr val="FF5A5F"/>
          </a:solidFill>
        </p:spPr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B0FF0EDF-DAB4-504E-9291-581B9707B8E1}"/>
              </a:ext>
            </a:extLst>
          </p:cNvPr>
          <p:cNvSpPr txBox="1"/>
          <p:nvPr/>
        </p:nvSpPr>
        <p:spPr>
          <a:xfrm>
            <a:off x="850439" y="1101263"/>
            <a:ext cx="10072648" cy="7437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759"/>
              </a:lnSpc>
            </a:pPr>
            <a:r>
              <a:rPr lang="en-US" sz="5400" spc="-328" dirty="0">
                <a:solidFill>
                  <a:srgbClr val="FF5A5F"/>
                </a:solidFill>
                <a:latin typeface="Archivo Black"/>
              </a:rPr>
              <a:t>DECISION TREE</a:t>
            </a:r>
          </a:p>
        </p:txBody>
      </p:sp>
      <p:sp>
        <p:nvSpPr>
          <p:cNvPr id="9" name="TextBox 20">
            <a:extLst>
              <a:ext uri="{FF2B5EF4-FFF2-40B4-BE49-F238E27FC236}">
                <a16:creationId xmlns:a16="http://schemas.microsoft.com/office/drawing/2014/main" id="{FAA72920-87EA-1C42-9C36-C00D971C66C2}"/>
              </a:ext>
            </a:extLst>
          </p:cNvPr>
          <p:cNvSpPr txBox="1"/>
          <p:nvPr/>
        </p:nvSpPr>
        <p:spPr>
          <a:xfrm rot="17453">
            <a:off x="11102159" y="9179740"/>
            <a:ext cx="6156484" cy="3127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700"/>
              </a:lnSpc>
            </a:pPr>
            <a:r>
              <a:rPr lang="en-US" sz="1800" dirty="0">
                <a:solidFill>
                  <a:srgbClr val="FF5A5E"/>
                </a:solidFill>
                <a:latin typeface="Open Sauce"/>
              </a:rPr>
              <a:t>Group 18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F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9003342"/>
            <a:ext cx="16230600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648200" y="3378036"/>
            <a:ext cx="8141051" cy="5776733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-1371600" y="2571904"/>
            <a:ext cx="8102107" cy="5032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dirty="0">
                <a:solidFill>
                  <a:srgbClr val="FF5A5F"/>
                </a:solidFill>
                <a:latin typeface="Open Sans Bold"/>
              </a:rPr>
              <a:t>Depth vs. Accuracy</a:t>
            </a:r>
          </a:p>
        </p:txBody>
      </p:sp>
      <p:sp>
        <p:nvSpPr>
          <p:cNvPr id="8" name="AutoShape 2">
            <a:extLst>
              <a:ext uri="{FF2B5EF4-FFF2-40B4-BE49-F238E27FC236}">
                <a16:creationId xmlns:a16="http://schemas.microsoft.com/office/drawing/2014/main" id="{F0BF2DAB-F713-CE4A-A2B0-7D9578FA8385}"/>
              </a:ext>
            </a:extLst>
          </p:cNvPr>
          <p:cNvSpPr/>
          <p:nvPr/>
        </p:nvSpPr>
        <p:spPr>
          <a:xfrm>
            <a:off x="0" y="862451"/>
            <a:ext cx="664366" cy="1086030"/>
          </a:xfrm>
          <a:prstGeom prst="rect">
            <a:avLst/>
          </a:prstGeom>
          <a:solidFill>
            <a:srgbClr val="FF5A5F"/>
          </a:solidFill>
        </p:spPr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63E7E7EB-BD09-C049-B851-725DBA5BB463}"/>
              </a:ext>
            </a:extLst>
          </p:cNvPr>
          <p:cNvSpPr txBox="1"/>
          <p:nvPr/>
        </p:nvSpPr>
        <p:spPr>
          <a:xfrm>
            <a:off x="850439" y="1101263"/>
            <a:ext cx="10072648" cy="7437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759"/>
              </a:lnSpc>
            </a:pPr>
            <a:r>
              <a:rPr lang="en-US" sz="5400" spc="-328" dirty="0">
                <a:solidFill>
                  <a:srgbClr val="FF5A5F"/>
                </a:solidFill>
                <a:latin typeface="Archivo Black"/>
              </a:rPr>
              <a:t>DECISION TREE</a:t>
            </a:r>
          </a:p>
        </p:txBody>
      </p:sp>
      <p:sp>
        <p:nvSpPr>
          <p:cNvPr id="10" name="TextBox 7">
            <a:extLst>
              <a:ext uri="{FF2B5EF4-FFF2-40B4-BE49-F238E27FC236}">
                <a16:creationId xmlns:a16="http://schemas.microsoft.com/office/drawing/2014/main" id="{4B9BDCB9-63D7-BB4E-AC8A-D634EB769593}"/>
              </a:ext>
            </a:extLst>
          </p:cNvPr>
          <p:cNvSpPr txBox="1"/>
          <p:nvPr/>
        </p:nvSpPr>
        <p:spPr>
          <a:xfrm>
            <a:off x="10439400" y="7833628"/>
            <a:ext cx="8102107" cy="5032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dirty="0">
                <a:solidFill>
                  <a:srgbClr val="FF5A5F"/>
                </a:solidFill>
                <a:latin typeface="Open Sans Bold"/>
              </a:rPr>
              <a:t>Optimal Depth : 5</a:t>
            </a:r>
          </a:p>
        </p:txBody>
      </p:sp>
      <p:sp>
        <p:nvSpPr>
          <p:cNvPr id="11" name="TextBox 20">
            <a:extLst>
              <a:ext uri="{FF2B5EF4-FFF2-40B4-BE49-F238E27FC236}">
                <a16:creationId xmlns:a16="http://schemas.microsoft.com/office/drawing/2014/main" id="{D607E177-D0B4-314C-BBF1-493AAD9AD5F7}"/>
              </a:ext>
            </a:extLst>
          </p:cNvPr>
          <p:cNvSpPr txBox="1"/>
          <p:nvPr/>
        </p:nvSpPr>
        <p:spPr>
          <a:xfrm rot="17453">
            <a:off x="11102159" y="9179740"/>
            <a:ext cx="6156484" cy="3127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700"/>
              </a:lnSpc>
            </a:pPr>
            <a:r>
              <a:rPr lang="en-US" sz="1800" dirty="0">
                <a:solidFill>
                  <a:srgbClr val="FF5A5E"/>
                </a:solidFill>
                <a:latin typeface="Open Sauce"/>
              </a:rPr>
              <a:t>Group 18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F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9003342"/>
            <a:ext cx="16230600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 rot="-5400000">
            <a:off x="6782865" y="5624749"/>
            <a:ext cx="4741320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205539" y="4000500"/>
            <a:ext cx="7653592" cy="2819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525000" y="4000500"/>
            <a:ext cx="8515790" cy="2819400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</p:pic>
      <p:sp>
        <p:nvSpPr>
          <p:cNvPr id="9" name="TextBox 9"/>
          <p:cNvSpPr txBox="1"/>
          <p:nvPr/>
        </p:nvSpPr>
        <p:spPr>
          <a:xfrm>
            <a:off x="3366094" y="2787142"/>
            <a:ext cx="2290316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FF5A5F"/>
                </a:solidFill>
                <a:latin typeface="Open Sans Bold"/>
              </a:rPr>
              <a:t>Benchmark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129358" y="2477579"/>
            <a:ext cx="8102107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5A5F"/>
                </a:solidFill>
                <a:latin typeface="Open Sans Bold"/>
              </a:rPr>
              <a:t>After</a:t>
            </a:r>
          </a:p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5A5F"/>
                </a:solidFill>
                <a:latin typeface="Open Sans Bold"/>
              </a:rPr>
              <a:t>Pre-Processing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366094" y="7038212"/>
            <a:ext cx="3071217" cy="16029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algn="just">
              <a:lnSpc>
                <a:spcPct val="150000"/>
              </a:lnSpc>
              <a:defRPr sz="2400">
                <a:solidFill>
                  <a:srgbClr val="FF5A5F"/>
                </a:solidFill>
                <a:latin typeface="Open Sans"/>
              </a:defRPr>
            </a:lvl1pPr>
          </a:lstStyle>
          <a:p>
            <a:r>
              <a:rPr lang="en-US" dirty="0"/>
              <a:t>Accuracy : 0.78</a:t>
            </a:r>
          </a:p>
          <a:p>
            <a:r>
              <a:rPr lang="en-US" dirty="0"/>
              <a:t>F1-Score : 0.78</a:t>
            </a:r>
          </a:p>
          <a:p>
            <a:r>
              <a:rPr lang="en-US" dirty="0"/>
              <a:t>AUC : 0.86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386297" y="7015998"/>
            <a:ext cx="3071217" cy="16029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algn="just">
              <a:lnSpc>
                <a:spcPct val="150000"/>
              </a:lnSpc>
              <a:defRPr sz="2400">
                <a:solidFill>
                  <a:srgbClr val="FF5A5F"/>
                </a:solidFill>
                <a:latin typeface="Open Sans"/>
              </a:defRPr>
            </a:lvl1pPr>
          </a:lstStyle>
          <a:p>
            <a:r>
              <a:rPr lang="en-US" dirty="0"/>
              <a:t>Accuracy : 0.79</a:t>
            </a:r>
          </a:p>
          <a:p>
            <a:r>
              <a:rPr lang="en-US" dirty="0"/>
              <a:t>F1-Score : 0.80</a:t>
            </a:r>
          </a:p>
          <a:p>
            <a:r>
              <a:rPr lang="en-US" dirty="0"/>
              <a:t>AUC : 0.87</a:t>
            </a:r>
          </a:p>
        </p:txBody>
      </p:sp>
      <p:sp>
        <p:nvSpPr>
          <p:cNvPr id="13" name="AutoShape 2">
            <a:extLst>
              <a:ext uri="{FF2B5EF4-FFF2-40B4-BE49-F238E27FC236}">
                <a16:creationId xmlns:a16="http://schemas.microsoft.com/office/drawing/2014/main" id="{1D1C9957-E389-2E4C-AAC7-2EC608EA0AD5}"/>
              </a:ext>
            </a:extLst>
          </p:cNvPr>
          <p:cNvSpPr/>
          <p:nvPr/>
        </p:nvSpPr>
        <p:spPr>
          <a:xfrm>
            <a:off x="0" y="862451"/>
            <a:ext cx="664366" cy="1086030"/>
          </a:xfrm>
          <a:prstGeom prst="rect">
            <a:avLst/>
          </a:prstGeom>
          <a:solidFill>
            <a:srgbClr val="FF5A5F"/>
          </a:solidFill>
        </p:spPr>
      </p:sp>
      <p:sp>
        <p:nvSpPr>
          <p:cNvPr id="14" name="TextBox 3">
            <a:extLst>
              <a:ext uri="{FF2B5EF4-FFF2-40B4-BE49-F238E27FC236}">
                <a16:creationId xmlns:a16="http://schemas.microsoft.com/office/drawing/2014/main" id="{F46492E6-34F0-A44F-BED0-95D20E3B2168}"/>
              </a:ext>
            </a:extLst>
          </p:cNvPr>
          <p:cNvSpPr txBox="1"/>
          <p:nvPr/>
        </p:nvSpPr>
        <p:spPr>
          <a:xfrm>
            <a:off x="850439" y="1101263"/>
            <a:ext cx="10072648" cy="7437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759"/>
              </a:lnSpc>
            </a:pPr>
            <a:r>
              <a:rPr lang="en-US" sz="5400" spc="-328" dirty="0">
                <a:solidFill>
                  <a:srgbClr val="FF5A5F"/>
                </a:solidFill>
                <a:latin typeface="Archivo Black"/>
              </a:rPr>
              <a:t>DECISION</a:t>
            </a:r>
            <a:r>
              <a:rPr lang="en-US" sz="6000" spc="-282" dirty="0">
                <a:solidFill>
                  <a:srgbClr val="FF5A5F"/>
                </a:solidFill>
                <a:latin typeface="Arial Rounded MT Bold" panose="020F0704030504030204" pitchFamily="34" charset="77"/>
              </a:rPr>
              <a:t> </a:t>
            </a:r>
            <a:r>
              <a:rPr lang="en-US" sz="5400" spc="-328" dirty="0">
                <a:solidFill>
                  <a:srgbClr val="FF5A5F"/>
                </a:solidFill>
                <a:latin typeface="Archivo Black"/>
              </a:rPr>
              <a:t>TREE</a:t>
            </a:r>
          </a:p>
        </p:txBody>
      </p:sp>
      <p:sp>
        <p:nvSpPr>
          <p:cNvPr id="15" name="TextBox 20">
            <a:extLst>
              <a:ext uri="{FF2B5EF4-FFF2-40B4-BE49-F238E27FC236}">
                <a16:creationId xmlns:a16="http://schemas.microsoft.com/office/drawing/2014/main" id="{FE304DB8-36C5-524B-9CD7-1D7D808C3B0F}"/>
              </a:ext>
            </a:extLst>
          </p:cNvPr>
          <p:cNvSpPr txBox="1"/>
          <p:nvPr/>
        </p:nvSpPr>
        <p:spPr>
          <a:xfrm rot="17453">
            <a:off x="11102159" y="9179740"/>
            <a:ext cx="6156484" cy="3127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700"/>
              </a:lnSpc>
            </a:pPr>
            <a:r>
              <a:rPr lang="en-US" sz="1800" dirty="0">
                <a:solidFill>
                  <a:srgbClr val="FF5A5E"/>
                </a:solidFill>
                <a:latin typeface="Open Sauce"/>
              </a:rPr>
              <a:t>Group 18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F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6">
            <a:extLst>
              <a:ext uri="{FF2B5EF4-FFF2-40B4-BE49-F238E27FC236}">
                <a16:creationId xmlns:a16="http://schemas.microsoft.com/office/drawing/2014/main" id="{860ED539-143E-6848-B679-43F7E01CA3F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914400" y="3850792"/>
            <a:ext cx="7011497" cy="4744941"/>
          </a:xfrm>
          <a:prstGeom prst="rect">
            <a:avLst/>
          </a:prstGeom>
        </p:spPr>
      </p:pic>
      <p:sp>
        <p:nvSpPr>
          <p:cNvPr id="2" name="AutoShape 2"/>
          <p:cNvSpPr/>
          <p:nvPr/>
        </p:nvSpPr>
        <p:spPr>
          <a:xfrm>
            <a:off x="1028700" y="9003342"/>
            <a:ext cx="16230600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 rot="-5400000">
            <a:off x="6782865" y="5624749"/>
            <a:ext cx="4741320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TextBox 9"/>
          <p:cNvSpPr txBox="1"/>
          <p:nvPr/>
        </p:nvSpPr>
        <p:spPr>
          <a:xfrm>
            <a:off x="3366094" y="2787142"/>
            <a:ext cx="2290316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FF5A5F"/>
                </a:solidFill>
                <a:latin typeface="Open Sans Bold"/>
              </a:rPr>
              <a:t>Benchmark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129358" y="2477579"/>
            <a:ext cx="8102107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5A5F"/>
                </a:solidFill>
                <a:latin typeface="Open Sans Bold"/>
              </a:rPr>
              <a:t>After</a:t>
            </a:r>
          </a:p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5A5F"/>
                </a:solidFill>
                <a:latin typeface="Open Sans Bold"/>
              </a:rPr>
              <a:t>Pre-Processing </a:t>
            </a:r>
          </a:p>
        </p:txBody>
      </p:sp>
      <p:sp>
        <p:nvSpPr>
          <p:cNvPr id="11" name="AutoShape 2">
            <a:extLst>
              <a:ext uri="{FF2B5EF4-FFF2-40B4-BE49-F238E27FC236}">
                <a16:creationId xmlns:a16="http://schemas.microsoft.com/office/drawing/2014/main" id="{8B2376C7-3C64-D449-AC1B-39E1B2C98B9E}"/>
              </a:ext>
            </a:extLst>
          </p:cNvPr>
          <p:cNvSpPr/>
          <p:nvPr/>
        </p:nvSpPr>
        <p:spPr>
          <a:xfrm>
            <a:off x="0" y="862451"/>
            <a:ext cx="664366" cy="1086030"/>
          </a:xfrm>
          <a:prstGeom prst="rect">
            <a:avLst/>
          </a:prstGeom>
          <a:solidFill>
            <a:srgbClr val="FF5A5F"/>
          </a:solidFill>
        </p:spPr>
      </p:sp>
      <p:sp>
        <p:nvSpPr>
          <p:cNvPr id="12" name="TextBox 3">
            <a:extLst>
              <a:ext uri="{FF2B5EF4-FFF2-40B4-BE49-F238E27FC236}">
                <a16:creationId xmlns:a16="http://schemas.microsoft.com/office/drawing/2014/main" id="{8488C4D1-4841-0E41-90E3-4DABA04BB736}"/>
              </a:ext>
            </a:extLst>
          </p:cNvPr>
          <p:cNvSpPr txBox="1"/>
          <p:nvPr/>
        </p:nvSpPr>
        <p:spPr>
          <a:xfrm>
            <a:off x="850439" y="1101263"/>
            <a:ext cx="10072648" cy="7437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759"/>
              </a:lnSpc>
            </a:pPr>
            <a:r>
              <a:rPr lang="en-US" sz="5400" spc="-328" dirty="0">
                <a:solidFill>
                  <a:srgbClr val="FF5A5F"/>
                </a:solidFill>
                <a:latin typeface="Archivo Black"/>
              </a:rPr>
              <a:t>DECISION TREE</a:t>
            </a:r>
          </a:p>
        </p:txBody>
      </p:sp>
      <p:sp>
        <p:nvSpPr>
          <p:cNvPr id="13" name="TextBox 20">
            <a:extLst>
              <a:ext uri="{FF2B5EF4-FFF2-40B4-BE49-F238E27FC236}">
                <a16:creationId xmlns:a16="http://schemas.microsoft.com/office/drawing/2014/main" id="{13097D38-7A3B-DE4C-A59D-6CFD722DC663}"/>
              </a:ext>
            </a:extLst>
          </p:cNvPr>
          <p:cNvSpPr txBox="1"/>
          <p:nvPr/>
        </p:nvSpPr>
        <p:spPr>
          <a:xfrm rot="17453">
            <a:off x="11102159" y="9179740"/>
            <a:ext cx="6156484" cy="3127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700"/>
              </a:lnSpc>
            </a:pPr>
            <a:r>
              <a:rPr lang="en-US" sz="1800" dirty="0">
                <a:solidFill>
                  <a:srgbClr val="FF5A5E"/>
                </a:solidFill>
                <a:latin typeface="Open Sauce"/>
              </a:rPr>
              <a:t>Group 18</a:t>
            </a:r>
          </a:p>
        </p:txBody>
      </p:sp>
      <p:pic>
        <p:nvPicPr>
          <p:cNvPr id="16" name="Picture 15" descr="A picture containing shape&#10;&#10;Description automatically generated">
            <a:extLst>
              <a:ext uri="{FF2B5EF4-FFF2-40B4-BE49-F238E27FC236}">
                <a16:creationId xmlns:a16="http://schemas.microsoft.com/office/drawing/2014/main" id="{4762E6EB-A568-BB49-A0F2-8B54B1028F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9357" y="3813406"/>
            <a:ext cx="7011489" cy="4759094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F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9003342"/>
            <a:ext cx="16230600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 rot="-5400000">
            <a:off x="6782865" y="5624749"/>
            <a:ext cx="4741320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TextBox 9"/>
          <p:cNvSpPr txBox="1"/>
          <p:nvPr/>
        </p:nvSpPr>
        <p:spPr>
          <a:xfrm>
            <a:off x="3366094" y="2787142"/>
            <a:ext cx="2290316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FF5A5F"/>
                </a:solidFill>
                <a:latin typeface="Open Sans Bold"/>
              </a:rPr>
              <a:t>Benchmark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283946" y="2280237"/>
            <a:ext cx="8102107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dirty="0">
                <a:solidFill>
                  <a:srgbClr val="FF5A5F"/>
                </a:solidFill>
                <a:latin typeface="Open Sans Bold"/>
              </a:rPr>
              <a:t>After</a:t>
            </a:r>
          </a:p>
          <a:p>
            <a:pPr algn="ctr">
              <a:lnSpc>
                <a:spcPts val="4200"/>
              </a:lnSpc>
            </a:pPr>
            <a:r>
              <a:rPr lang="en-US" sz="3000" dirty="0">
                <a:solidFill>
                  <a:srgbClr val="FF5A5F"/>
                </a:solidFill>
                <a:latin typeface="Open Sans Bold"/>
              </a:rPr>
              <a:t>Pre-Processing </a:t>
            </a:r>
          </a:p>
        </p:txBody>
      </p:sp>
      <p:sp>
        <p:nvSpPr>
          <p:cNvPr id="11" name="AutoShape 2">
            <a:extLst>
              <a:ext uri="{FF2B5EF4-FFF2-40B4-BE49-F238E27FC236}">
                <a16:creationId xmlns:a16="http://schemas.microsoft.com/office/drawing/2014/main" id="{AB9ABC2E-5A4D-0748-88F7-DBBF1E07173B}"/>
              </a:ext>
            </a:extLst>
          </p:cNvPr>
          <p:cNvSpPr/>
          <p:nvPr/>
        </p:nvSpPr>
        <p:spPr>
          <a:xfrm>
            <a:off x="0" y="862451"/>
            <a:ext cx="664366" cy="1086030"/>
          </a:xfrm>
          <a:prstGeom prst="rect">
            <a:avLst/>
          </a:prstGeom>
          <a:solidFill>
            <a:srgbClr val="FF5A5F"/>
          </a:solidFill>
        </p:spPr>
      </p:sp>
      <p:sp>
        <p:nvSpPr>
          <p:cNvPr id="13" name="TextBox 20">
            <a:extLst>
              <a:ext uri="{FF2B5EF4-FFF2-40B4-BE49-F238E27FC236}">
                <a16:creationId xmlns:a16="http://schemas.microsoft.com/office/drawing/2014/main" id="{AD1BF78C-BEF8-A349-8419-FF342A67F49D}"/>
              </a:ext>
            </a:extLst>
          </p:cNvPr>
          <p:cNvSpPr txBox="1"/>
          <p:nvPr/>
        </p:nvSpPr>
        <p:spPr>
          <a:xfrm rot="17453">
            <a:off x="11102159" y="9179740"/>
            <a:ext cx="6156484" cy="3127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700"/>
              </a:lnSpc>
            </a:pPr>
            <a:r>
              <a:rPr lang="en-US" sz="1800" dirty="0">
                <a:solidFill>
                  <a:srgbClr val="FF5A5E"/>
                </a:solidFill>
                <a:latin typeface="Open Sauce"/>
              </a:rPr>
              <a:t>Group 18</a:t>
            </a:r>
          </a:p>
        </p:txBody>
      </p:sp>
      <p:pic>
        <p:nvPicPr>
          <p:cNvPr id="15" name="Picture 14" descr="Chart, treemap chart&#10;&#10;Description automatically generated">
            <a:extLst>
              <a:ext uri="{FF2B5EF4-FFF2-40B4-BE49-F238E27FC236}">
                <a16:creationId xmlns:a16="http://schemas.microsoft.com/office/drawing/2014/main" id="{4114906E-E065-404F-A719-256453E017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588" y="3427873"/>
            <a:ext cx="6976105" cy="5140288"/>
          </a:xfrm>
          <a:prstGeom prst="rect">
            <a:avLst/>
          </a:prstGeom>
        </p:spPr>
      </p:pic>
      <p:pic>
        <p:nvPicPr>
          <p:cNvPr id="17" name="Picture 16" descr="Chart, treemap chart&#10;&#10;Description automatically generated">
            <a:extLst>
              <a:ext uri="{FF2B5EF4-FFF2-40B4-BE49-F238E27FC236}">
                <a16:creationId xmlns:a16="http://schemas.microsoft.com/office/drawing/2014/main" id="{511FE373-13BA-1C4E-BDFD-5BED90531A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8277" y="3427873"/>
            <a:ext cx="6976103" cy="5102425"/>
          </a:xfrm>
          <a:prstGeom prst="rect">
            <a:avLst/>
          </a:prstGeom>
        </p:spPr>
      </p:pic>
      <p:sp>
        <p:nvSpPr>
          <p:cNvPr id="18" name="TextBox 3">
            <a:extLst>
              <a:ext uri="{FF2B5EF4-FFF2-40B4-BE49-F238E27FC236}">
                <a16:creationId xmlns:a16="http://schemas.microsoft.com/office/drawing/2014/main" id="{14FADF60-09BC-F742-8F1C-79C54B479320}"/>
              </a:ext>
            </a:extLst>
          </p:cNvPr>
          <p:cNvSpPr txBox="1"/>
          <p:nvPr/>
        </p:nvSpPr>
        <p:spPr>
          <a:xfrm>
            <a:off x="850439" y="1101263"/>
            <a:ext cx="10072648" cy="7437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759"/>
              </a:lnSpc>
            </a:pPr>
            <a:r>
              <a:rPr lang="en-US" sz="5400" spc="-328" dirty="0">
                <a:solidFill>
                  <a:srgbClr val="FF5A5F"/>
                </a:solidFill>
                <a:latin typeface="Archivo Black"/>
              </a:rPr>
              <a:t>DECISION TREE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F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9003342"/>
            <a:ext cx="16230600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105400" y="2544201"/>
            <a:ext cx="6697549" cy="6610568"/>
          </a:xfrm>
          <a:prstGeom prst="rect">
            <a:avLst/>
          </a:prstGeom>
        </p:spPr>
      </p:pic>
      <p:sp>
        <p:nvSpPr>
          <p:cNvPr id="8" name="AutoShape 2">
            <a:extLst>
              <a:ext uri="{FF2B5EF4-FFF2-40B4-BE49-F238E27FC236}">
                <a16:creationId xmlns:a16="http://schemas.microsoft.com/office/drawing/2014/main" id="{A674EA65-6BF7-8149-B9C6-F15EE5D23622}"/>
              </a:ext>
            </a:extLst>
          </p:cNvPr>
          <p:cNvSpPr/>
          <p:nvPr/>
        </p:nvSpPr>
        <p:spPr>
          <a:xfrm>
            <a:off x="0" y="862451"/>
            <a:ext cx="664366" cy="1086030"/>
          </a:xfrm>
          <a:prstGeom prst="rect">
            <a:avLst/>
          </a:prstGeom>
          <a:solidFill>
            <a:srgbClr val="FF5A5F"/>
          </a:solidFill>
        </p:spPr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E21E8C38-5094-7B41-9111-9DED23805F8D}"/>
              </a:ext>
            </a:extLst>
          </p:cNvPr>
          <p:cNvSpPr txBox="1"/>
          <p:nvPr/>
        </p:nvSpPr>
        <p:spPr>
          <a:xfrm>
            <a:off x="850439" y="1101263"/>
            <a:ext cx="10072648" cy="7437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759"/>
              </a:lnSpc>
            </a:pPr>
            <a:r>
              <a:rPr lang="en-US" sz="5400" spc="-328" dirty="0">
                <a:solidFill>
                  <a:srgbClr val="FF5A5F"/>
                </a:solidFill>
                <a:latin typeface="Archivo Black"/>
              </a:rPr>
              <a:t>RANDOM FOREST</a:t>
            </a:r>
          </a:p>
        </p:txBody>
      </p:sp>
      <p:sp>
        <p:nvSpPr>
          <p:cNvPr id="10" name="TextBox 7">
            <a:extLst>
              <a:ext uri="{FF2B5EF4-FFF2-40B4-BE49-F238E27FC236}">
                <a16:creationId xmlns:a16="http://schemas.microsoft.com/office/drawing/2014/main" id="{99337C9D-1122-EA42-8147-65125060351E}"/>
              </a:ext>
            </a:extLst>
          </p:cNvPr>
          <p:cNvSpPr txBox="1"/>
          <p:nvPr/>
        </p:nvSpPr>
        <p:spPr>
          <a:xfrm>
            <a:off x="9677400" y="8134850"/>
            <a:ext cx="8102107" cy="5032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dirty="0">
                <a:solidFill>
                  <a:srgbClr val="FF5A5F"/>
                </a:solidFill>
                <a:latin typeface="Open Sans Bold"/>
              </a:rPr>
              <a:t>Optimal Depth : 12</a:t>
            </a:r>
          </a:p>
        </p:txBody>
      </p:sp>
      <p:sp>
        <p:nvSpPr>
          <p:cNvPr id="11" name="TextBox 7">
            <a:extLst>
              <a:ext uri="{FF2B5EF4-FFF2-40B4-BE49-F238E27FC236}">
                <a16:creationId xmlns:a16="http://schemas.microsoft.com/office/drawing/2014/main" id="{46E234D8-2772-F245-96F5-7E5E590E44CB}"/>
              </a:ext>
            </a:extLst>
          </p:cNvPr>
          <p:cNvSpPr txBox="1"/>
          <p:nvPr/>
        </p:nvSpPr>
        <p:spPr>
          <a:xfrm>
            <a:off x="-1371600" y="2571904"/>
            <a:ext cx="8102107" cy="5032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dirty="0">
                <a:solidFill>
                  <a:srgbClr val="FF5A5F"/>
                </a:solidFill>
                <a:latin typeface="Open Sans Bold"/>
              </a:rPr>
              <a:t>Depth vs. Accuracy</a:t>
            </a:r>
          </a:p>
        </p:txBody>
      </p:sp>
      <p:sp>
        <p:nvSpPr>
          <p:cNvPr id="12" name="TextBox 20">
            <a:extLst>
              <a:ext uri="{FF2B5EF4-FFF2-40B4-BE49-F238E27FC236}">
                <a16:creationId xmlns:a16="http://schemas.microsoft.com/office/drawing/2014/main" id="{2DBEE06C-15BC-B440-85FF-9562FB5D49DC}"/>
              </a:ext>
            </a:extLst>
          </p:cNvPr>
          <p:cNvSpPr txBox="1"/>
          <p:nvPr/>
        </p:nvSpPr>
        <p:spPr>
          <a:xfrm rot="17453">
            <a:off x="11102159" y="9179740"/>
            <a:ext cx="6156484" cy="3127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700"/>
              </a:lnSpc>
            </a:pPr>
            <a:r>
              <a:rPr lang="en-US" sz="1800" dirty="0">
                <a:solidFill>
                  <a:srgbClr val="FF5A5E"/>
                </a:solidFill>
                <a:latin typeface="Open Sauce"/>
              </a:rPr>
              <a:t>Group 18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F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862451"/>
            <a:ext cx="664366" cy="1086030"/>
          </a:xfrm>
          <a:prstGeom prst="rect">
            <a:avLst/>
          </a:prstGeom>
          <a:solidFill>
            <a:srgbClr val="FF5A5F"/>
          </a:solidFill>
        </p:spPr>
      </p:sp>
      <p:sp>
        <p:nvSpPr>
          <p:cNvPr id="3" name="TextBox 3"/>
          <p:cNvSpPr txBox="1"/>
          <p:nvPr/>
        </p:nvSpPr>
        <p:spPr>
          <a:xfrm>
            <a:off x="850438" y="1101263"/>
            <a:ext cx="12786415" cy="7503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759"/>
              </a:lnSpc>
            </a:pPr>
            <a:r>
              <a:rPr lang="en-US" sz="5400" spc="-328" dirty="0">
                <a:solidFill>
                  <a:srgbClr val="FF5A5F"/>
                </a:solidFill>
                <a:latin typeface="Archivo Black"/>
              </a:rPr>
              <a:t>CONTENTS OF THE REPORT</a:t>
            </a:r>
          </a:p>
        </p:txBody>
      </p:sp>
      <p:sp>
        <p:nvSpPr>
          <p:cNvPr id="4" name="AutoShape 4"/>
          <p:cNvSpPr/>
          <p:nvPr/>
        </p:nvSpPr>
        <p:spPr>
          <a:xfrm rot="-5400000">
            <a:off x="691683" y="5639384"/>
            <a:ext cx="3145282" cy="0"/>
          </a:xfrm>
          <a:prstGeom prst="line">
            <a:avLst/>
          </a:prstGeom>
          <a:ln w="19050" cap="flat">
            <a:solidFill>
              <a:srgbClr val="FF5A5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AutoShape 5"/>
          <p:cNvSpPr/>
          <p:nvPr/>
        </p:nvSpPr>
        <p:spPr>
          <a:xfrm rot="-5400000">
            <a:off x="6377952" y="5639384"/>
            <a:ext cx="3145282" cy="0"/>
          </a:xfrm>
          <a:prstGeom prst="line">
            <a:avLst/>
          </a:prstGeom>
          <a:ln w="19050" cap="flat">
            <a:solidFill>
              <a:srgbClr val="FF5A5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6"/>
          <p:cNvSpPr/>
          <p:nvPr/>
        </p:nvSpPr>
        <p:spPr>
          <a:xfrm rot="-5400000">
            <a:off x="12064220" y="5639384"/>
            <a:ext cx="3145282" cy="0"/>
          </a:xfrm>
          <a:prstGeom prst="line">
            <a:avLst/>
          </a:prstGeom>
          <a:ln w="19050" cap="flat">
            <a:solidFill>
              <a:srgbClr val="FF5A5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TextBox 7"/>
          <p:cNvSpPr txBox="1"/>
          <p:nvPr/>
        </p:nvSpPr>
        <p:spPr>
          <a:xfrm>
            <a:off x="1028700" y="4028516"/>
            <a:ext cx="969875" cy="7901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48"/>
              </a:lnSpc>
            </a:pPr>
            <a:r>
              <a:rPr lang="en-US" sz="5600" spc="-263">
                <a:solidFill>
                  <a:srgbClr val="FF5A5F"/>
                </a:solidFill>
                <a:latin typeface="Open Sauce SemiBold"/>
              </a:rPr>
              <a:t>01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714968" y="4028516"/>
            <a:ext cx="969875" cy="7901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48"/>
              </a:lnSpc>
            </a:pPr>
            <a:r>
              <a:rPr lang="en-US" sz="5600" spc="-263">
                <a:solidFill>
                  <a:srgbClr val="FF5A5F"/>
                </a:solidFill>
                <a:latin typeface="Open Sauce SemiBold"/>
              </a:rPr>
              <a:t>02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401237" y="4028516"/>
            <a:ext cx="969875" cy="7901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48"/>
              </a:lnSpc>
            </a:pPr>
            <a:r>
              <a:rPr lang="en-US" sz="5600" spc="-263">
                <a:solidFill>
                  <a:srgbClr val="FF5A5F"/>
                </a:solidFill>
                <a:latin typeface="Open Sauce SemiBold"/>
              </a:rPr>
              <a:t>03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2612772" y="4076268"/>
            <a:ext cx="3273991" cy="1365559"/>
            <a:chOff x="0" y="0"/>
            <a:chExt cx="4365322" cy="1820745"/>
          </a:xfrm>
        </p:grpSpPr>
        <p:sp>
          <p:nvSpPr>
            <p:cNvPr id="11" name="TextBox 11"/>
            <p:cNvSpPr txBox="1"/>
            <p:nvPr/>
          </p:nvSpPr>
          <p:spPr>
            <a:xfrm>
              <a:off x="0" y="28575"/>
              <a:ext cx="4365322" cy="4150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420"/>
                </a:lnSpc>
              </a:pPr>
              <a:r>
                <a:rPr lang="en-US" sz="2199">
                  <a:solidFill>
                    <a:srgbClr val="FF3A21"/>
                  </a:solidFill>
                  <a:latin typeface="Open Sauce SemiBold Bold"/>
                </a:rPr>
                <a:t>INTRODUCTION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 rot="17453">
              <a:off x="11552" y="828630"/>
              <a:ext cx="4351477" cy="9810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31801" lvl="1" indent="-215900">
                <a:lnSpc>
                  <a:spcPts val="3000"/>
                </a:lnSpc>
                <a:buFont typeface="Arial"/>
                <a:buChar char="•"/>
              </a:pPr>
              <a:r>
                <a:rPr lang="en-US" sz="2000">
                  <a:solidFill>
                    <a:srgbClr val="FF5A5F"/>
                  </a:solidFill>
                  <a:latin typeface="Open Sauce"/>
                </a:rPr>
                <a:t>Market Analysis</a:t>
              </a:r>
            </a:p>
            <a:p>
              <a:pPr marL="431800" lvl="1" indent="-215900">
                <a:lnSpc>
                  <a:spcPts val="3000"/>
                </a:lnSpc>
                <a:buFont typeface="Arial"/>
                <a:buChar char="•"/>
              </a:pPr>
              <a:r>
                <a:rPr lang="en-US" sz="2000">
                  <a:solidFill>
                    <a:srgbClr val="FF5A5F"/>
                  </a:solidFill>
                  <a:latin typeface="Open Sauce"/>
                </a:rPr>
                <a:t>Data Overview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8299040" y="4076268"/>
            <a:ext cx="3273991" cy="2127554"/>
            <a:chOff x="0" y="0"/>
            <a:chExt cx="4365322" cy="2836739"/>
          </a:xfrm>
        </p:grpSpPr>
        <p:sp>
          <p:nvSpPr>
            <p:cNvPr id="14" name="TextBox 14"/>
            <p:cNvSpPr txBox="1"/>
            <p:nvPr/>
          </p:nvSpPr>
          <p:spPr>
            <a:xfrm>
              <a:off x="0" y="28575"/>
              <a:ext cx="4365322" cy="4150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420"/>
                </a:lnSpc>
              </a:pPr>
              <a:r>
                <a:rPr lang="en-US" sz="2199">
                  <a:solidFill>
                    <a:srgbClr val="FF3A21"/>
                  </a:solidFill>
                  <a:latin typeface="Open Sauce SemiBold Bold"/>
                </a:rPr>
                <a:t>ANALYSIS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 rot="17453">
              <a:off x="8973" y="828630"/>
              <a:ext cx="4351477" cy="19970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31801" lvl="1" indent="-215900">
                <a:lnSpc>
                  <a:spcPts val="3000"/>
                </a:lnSpc>
                <a:buFont typeface="Arial"/>
                <a:buChar char="•"/>
              </a:pPr>
              <a:r>
                <a:rPr lang="en-US" sz="2000">
                  <a:solidFill>
                    <a:srgbClr val="FF5A5F"/>
                  </a:solidFill>
                  <a:latin typeface="Open Sauce"/>
                </a:rPr>
                <a:t>Data Cleaning </a:t>
              </a:r>
            </a:p>
            <a:p>
              <a:pPr>
                <a:lnSpc>
                  <a:spcPts val="3000"/>
                </a:lnSpc>
              </a:pPr>
              <a:r>
                <a:rPr lang="en-US" sz="2000">
                  <a:solidFill>
                    <a:srgbClr val="FF5A5F"/>
                  </a:solidFill>
                  <a:latin typeface="Open Sauce"/>
                </a:rPr>
                <a:t>      &amp; Data Preprocessing</a:t>
              </a:r>
            </a:p>
            <a:p>
              <a:pPr marL="431801" lvl="1" indent="-215900">
                <a:lnSpc>
                  <a:spcPts val="3000"/>
                </a:lnSpc>
                <a:buFont typeface="Arial"/>
                <a:buChar char="•"/>
              </a:pPr>
              <a:r>
                <a:rPr lang="en-US" sz="2000">
                  <a:solidFill>
                    <a:srgbClr val="FF5A5F"/>
                  </a:solidFill>
                  <a:latin typeface="Open Sauce"/>
                </a:rPr>
                <a:t>Before Preprocessing</a:t>
              </a:r>
            </a:p>
            <a:p>
              <a:pPr marL="431800" lvl="1" indent="-215900">
                <a:lnSpc>
                  <a:spcPts val="3000"/>
                </a:lnSpc>
                <a:buFont typeface="Arial"/>
                <a:buChar char="•"/>
              </a:pPr>
              <a:r>
                <a:rPr lang="en-US" sz="2000">
                  <a:solidFill>
                    <a:srgbClr val="FF5A5F"/>
                  </a:solidFill>
                  <a:latin typeface="Open Sauce"/>
                </a:rPr>
                <a:t>After Preprocessing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3985309" y="4076268"/>
            <a:ext cx="3273991" cy="1365559"/>
            <a:chOff x="0" y="0"/>
            <a:chExt cx="4365322" cy="1820745"/>
          </a:xfrm>
        </p:grpSpPr>
        <p:sp>
          <p:nvSpPr>
            <p:cNvPr id="17" name="TextBox 17"/>
            <p:cNvSpPr txBox="1"/>
            <p:nvPr/>
          </p:nvSpPr>
          <p:spPr>
            <a:xfrm>
              <a:off x="0" y="28575"/>
              <a:ext cx="4365322" cy="4150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420"/>
                </a:lnSpc>
              </a:pPr>
              <a:r>
                <a:rPr lang="en-US" sz="2199">
                  <a:solidFill>
                    <a:srgbClr val="FF3A21"/>
                  </a:solidFill>
                  <a:latin typeface="Open Sauce SemiBold Bold"/>
                </a:rPr>
                <a:t>CONCLUSION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 rot="17453">
              <a:off x="11552" y="828630"/>
              <a:ext cx="4351477" cy="9810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31801" lvl="1" indent="-215900">
                <a:lnSpc>
                  <a:spcPts val="3000"/>
                </a:lnSpc>
                <a:buFont typeface="Arial"/>
                <a:buChar char="•"/>
              </a:pPr>
              <a:r>
                <a:rPr lang="en-US" sz="2000">
                  <a:solidFill>
                    <a:srgbClr val="FF5A5F"/>
                  </a:solidFill>
                  <a:latin typeface="Open Sauce"/>
                </a:rPr>
                <a:t>Key Takeaways</a:t>
              </a:r>
            </a:p>
            <a:p>
              <a:pPr marL="431800" lvl="1" indent="-215900">
                <a:lnSpc>
                  <a:spcPts val="3000"/>
                </a:lnSpc>
                <a:buFont typeface="Arial"/>
                <a:buChar char="•"/>
              </a:pPr>
              <a:r>
                <a:rPr lang="en-US" sz="2000">
                  <a:solidFill>
                    <a:srgbClr val="FF5A5F"/>
                  </a:solidFill>
                  <a:latin typeface="Open Sauce"/>
                </a:rPr>
                <a:t>Conclusion</a:t>
              </a:r>
            </a:p>
          </p:txBody>
        </p:sp>
      </p:grpSp>
      <p:sp>
        <p:nvSpPr>
          <p:cNvPr id="19" name="AutoShape 19"/>
          <p:cNvSpPr/>
          <p:nvPr/>
        </p:nvSpPr>
        <p:spPr>
          <a:xfrm>
            <a:off x="1028700" y="9003342"/>
            <a:ext cx="16230600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0" name="TextBox 20"/>
          <p:cNvSpPr txBox="1"/>
          <p:nvPr/>
        </p:nvSpPr>
        <p:spPr>
          <a:xfrm rot="17453">
            <a:off x="11102159" y="9179740"/>
            <a:ext cx="6156484" cy="3127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700"/>
              </a:lnSpc>
            </a:pPr>
            <a:r>
              <a:rPr lang="en-US" sz="1800" dirty="0">
                <a:solidFill>
                  <a:srgbClr val="FF5A5E"/>
                </a:solidFill>
                <a:latin typeface="Open Sauce"/>
              </a:rPr>
              <a:t>Group 18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F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9003342"/>
            <a:ext cx="16230600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 rot="-5400000">
            <a:off x="6782865" y="5624749"/>
            <a:ext cx="4741320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174574" y="3715787"/>
            <a:ext cx="7054803" cy="3104113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345680" y="3715787"/>
            <a:ext cx="7299903" cy="3104113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3366094" y="2787142"/>
            <a:ext cx="2290316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FF5A5F"/>
                </a:solidFill>
                <a:latin typeface="Open Sans Bold"/>
              </a:rPr>
              <a:t>Benchmark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129358" y="2477579"/>
            <a:ext cx="8102107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5A5F"/>
                </a:solidFill>
                <a:latin typeface="Open Sans Bold"/>
              </a:rPr>
              <a:t>After</a:t>
            </a:r>
          </a:p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5A5F"/>
                </a:solidFill>
                <a:latin typeface="Open Sans Bold"/>
              </a:rPr>
              <a:t>Pre-Processing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366094" y="7024276"/>
            <a:ext cx="3071217" cy="16029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algn="just">
              <a:lnSpc>
                <a:spcPct val="150000"/>
              </a:lnSpc>
              <a:defRPr sz="2400">
                <a:solidFill>
                  <a:srgbClr val="FF5A5F"/>
                </a:solidFill>
                <a:latin typeface="Open Sans"/>
              </a:defRPr>
            </a:lvl1pPr>
          </a:lstStyle>
          <a:p>
            <a:r>
              <a:rPr lang="en-US" dirty="0"/>
              <a:t>Accuracy : 0.79</a:t>
            </a:r>
          </a:p>
          <a:p>
            <a:r>
              <a:rPr lang="en-US" dirty="0"/>
              <a:t>F1-Score : 0.79</a:t>
            </a:r>
          </a:p>
          <a:p>
            <a:r>
              <a:rPr lang="en-US" dirty="0"/>
              <a:t>AUC : 0.88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386297" y="7048500"/>
            <a:ext cx="3071217" cy="16029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algn="just">
              <a:lnSpc>
                <a:spcPct val="150000"/>
              </a:lnSpc>
              <a:defRPr sz="2400">
                <a:solidFill>
                  <a:srgbClr val="FF5A5F"/>
                </a:solidFill>
                <a:latin typeface="Open Sans"/>
              </a:defRPr>
            </a:lvl1pPr>
          </a:lstStyle>
          <a:p>
            <a:r>
              <a:rPr lang="en-US" dirty="0"/>
              <a:t>Accuracy : 0.82</a:t>
            </a:r>
          </a:p>
          <a:p>
            <a:r>
              <a:rPr lang="en-US" dirty="0"/>
              <a:t>F1-Score : 0.82</a:t>
            </a:r>
          </a:p>
          <a:p>
            <a:r>
              <a:rPr lang="en-US" dirty="0"/>
              <a:t>AUC : 0.90</a:t>
            </a:r>
          </a:p>
        </p:txBody>
      </p:sp>
      <p:sp>
        <p:nvSpPr>
          <p:cNvPr id="13" name="AutoShape 2">
            <a:extLst>
              <a:ext uri="{FF2B5EF4-FFF2-40B4-BE49-F238E27FC236}">
                <a16:creationId xmlns:a16="http://schemas.microsoft.com/office/drawing/2014/main" id="{F998939A-3E76-A347-BE81-63CE114A9422}"/>
              </a:ext>
            </a:extLst>
          </p:cNvPr>
          <p:cNvSpPr/>
          <p:nvPr/>
        </p:nvSpPr>
        <p:spPr>
          <a:xfrm>
            <a:off x="0" y="862451"/>
            <a:ext cx="664366" cy="1086030"/>
          </a:xfrm>
          <a:prstGeom prst="rect">
            <a:avLst/>
          </a:prstGeom>
          <a:solidFill>
            <a:srgbClr val="FF5A5F"/>
          </a:solidFill>
        </p:spPr>
      </p:sp>
      <p:sp>
        <p:nvSpPr>
          <p:cNvPr id="16" name="TextBox 20">
            <a:extLst>
              <a:ext uri="{FF2B5EF4-FFF2-40B4-BE49-F238E27FC236}">
                <a16:creationId xmlns:a16="http://schemas.microsoft.com/office/drawing/2014/main" id="{C9733D10-8020-2546-9958-6217E074A53C}"/>
              </a:ext>
            </a:extLst>
          </p:cNvPr>
          <p:cNvSpPr txBox="1"/>
          <p:nvPr/>
        </p:nvSpPr>
        <p:spPr>
          <a:xfrm rot="17453">
            <a:off x="11102159" y="9179740"/>
            <a:ext cx="6156484" cy="3127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700"/>
              </a:lnSpc>
            </a:pPr>
            <a:r>
              <a:rPr lang="en-US" sz="1800" dirty="0">
                <a:solidFill>
                  <a:srgbClr val="FF5A5E"/>
                </a:solidFill>
                <a:latin typeface="Open Sauce"/>
              </a:rPr>
              <a:t>Group 18</a:t>
            </a:r>
          </a:p>
        </p:txBody>
      </p:sp>
      <p:sp>
        <p:nvSpPr>
          <p:cNvPr id="17" name="TextBox 3">
            <a:extLst>
              <a:ext uri="{FF2B5EF4-FFF2-40B4-BE49-F238E27FC236}">
                <a16:creationId xmlns:a16="http://schemas.microsoft.com/office/drawing/2014/main" id="{21741DF8-8A50-9F4A-AEDF-0524030C84F1}"/>
              </a:ext>
            </a:extLst>
          </p:cNvPr>
          <p:cNvSpPr txBox="1"/>
          <p:nvPr/>
        </p:nvSpPr>
        <p:spPr>
          <a:xfrm>
            <a:off x="850439" y="1101263"/>
            <a:ext cx="10072648" cy="7437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759"/>
              </a:lnSpc>
            </a:pPr>
            <a:r>
              <a:rPr lang="en-US" sz="5400" spc="-328" dirty="0">
                <a:solidFill>
                  <a:srgbClr val="FF5A5F"/>
                </a:solidFill>
                <a:latin typeface="Archivo Black"/>
              </a:rPr>
              <a:t>RANDOM FOREST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F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9003342"/>
            <a:ext cx="16230600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 rot="-5400000">
            <a:off x="6782865" y="5624749"/>
            <a:ext cx="4741320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TextBox 9"/>
          <p:cNvSpPr txBox="1"/>
          <p:nvPr/>
        </p:nvSpPr>
        <p:spPr>
          <a:xfrm>
            <a:off x="3366094" y="2787142"/>
            <a:ext cx="2290316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FF5A5F"/>
                </a:solidFill>
                <a:latin typeface="Open Sans Bold"/>
              </a:rPr>
              <a:t>Benchmark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283946" y="2520442"/>
            <a:ext cx="8102107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5A5F"/>
                </a:solidFill>
                <a:latin typeface="Open Sans Bold"/>
              </a:rPr>
              <a:t>After</a:t>
            </a:r>
          </a:p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5A5F"/>
                </a:solidFill>
                <a:latin typeface="Open Sans Bold"/>
              </a:rPr>
              <a:t>Pre-Processing </a:t>
            </a:r>
          </a:p>
        </p:txBody>
      </p:sp>
      <p:sp>
        <p:nvSpPr>
          <p:cNvPr id="11" name="AutoShape 2">
            <a:extLst>
              <a:ext uri="{FF2B5EF4-FFF2-40B4-BE49-F238E27FC236}">
                <a16:creationId xmlns:a16="http://schemas.microsoft.com/office/drawing/2014/main" id="{C6C33F2C-1041-DD4D-BBB1-47DC17EF9779}"/>
              </a:ext>
            </a:extLst>
          </p:cNvPr>
          <p:cNvSpPr/>
          <p:nvPr/>
        </p:nvSpPr>
        <p:spPr>
          <a:xfrm>
            <a:off x="0" y="862451"/>
            <a:ext cx="664366" cy="1086030"/>
          </a:xfrm>
          <a:prstGeom prst="rect">
            <a:avLst/>
          </a:prstGeom>
          <a:solidFill>
            <a:srgbClr val="FF5A5F"/>
          </a:solidFill>
        </p:spPr>
      </p:sp>
      <p:sp>
        <p:nvSpPr>
          <p:cNvPr id="13" name="TextBox 20">
            <a:extLst>
              <a:ext uri="{FF2B5EF4-FFF2-40B4-BE49-F238E27FC236}">
                <a16:creationId xmlns:a16="http://schemas.microsoft.com/office/drawing/2014/main" id="{6E3D1C60-2489-1540-B670-704FFC639839}"/>
              </a:ext>
            </a:extLst>
          </p:cNvPr>
          <p:cNvSpPr txBox="1"/>
          <p:nvPr/>
        </p:nvSpPr>
        <p:spPr>
          <a:xfrm rot="17453">
            <a:off x="11102159" y="9179740"/>
            <a:ext cx="6156484" cy="3127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700"/>
              </a:lnSpc>
            </a:pPr>
            <a:r>
              <a:rPr lang="en-US" sz="1800" dirty="0">
                <a:solidFill>
                  <a:srgbClr val="FF5A5E"/>
                </a:solidFill>
                <a:latin typeface="Open Sauce"/>
              </a:rPr>
              <a:t>Group 18</a:t>
            </a:r>
          </a:p>
        </p:txBody>
      </p:sp>
      <p:pic>
        <p:nvPicPr>
          <p:cNvPr id="15" name="Picture 14" descr="A picture containing shape&#10;&#10;Description automatically generated">
            <a:extLst>
              <a:ext uri="{FF2B5EF4-FFF2-40B4-BE49-F238E27FC236}">
                <a16:creationId xmlns:a16="http://schemas.microsoft.com/office/drawing/2014/main" id="{F1F126DD-E372-3A45-84DA-D67E068EC0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0" y="3908916"/>
            <a:ext cx="7400923" cy="5023424"/>
          </a:xfrm>
          <a:prstGeom prst="rect">
            <a:avLst/>
          </a:prstGeom>
        </p:spPr>
      </p:pic>
      <p:pic>
        <p:nvPicPr>
          <p:cNvPr id="17" name="Picture 16" descr="A picture containing shape&#10;&#10;Description automatically generated">
            <a:extLst>
              <a:ext uri="{FF2B5EF4-FFF2-40B4-BE49-F238E27FC236}">
                <a16:creationId xmlns:a16="http://schemas.microsoft.com/office/drawing/2014/main" id="{00628403-2313-DC46-B7B5-6E4A9CED97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4544" y="3908916"/>
            <a:ext cx="7400911" cy="5023416"/>
          </a:xfrm>
          <a:prstGeom prst="rect">
            <a:avLst/>
          </a:prstGeom>
        </p:spPr>
      </p:pic>
      <p:sp>
        <p:nvSpPr>
          <p:cNvPr id="18" name="TextBox 3">
            <a:extLst>
              <a:ext uri="{FF2B5EF4-FFF2-40B4-BE49-F238E27FC236}">
                <a16:creationId xmlns:a16="http://schemas.microsoft.com/office/drawing/2014/main" id="{1CA4EA42-4F8F-8043-BCC5-04E4FE0A7831}"/>
              </a:ext>
            </a:extLst>
          </p:cNvPr>
          <p:cNvSpPr txBox="1"/>
          <p:nvPr/>
        </p:nvSpPr>
        <p:spPr>
          <a:xfrm>
            <a:off x="850439" y="1101263"/>
            <a:ext cx="10072648" cy="7437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759"/>
              </a:lnSpc>
            </a:pPr>
            <a:r>
              <a:rPr lang="en-US" sz="5400" spc="-328" dirty="0">
                <a:solidFill>
                  <a:srgbClr val="FF5A5F"/>
                </a:solidFill>
                <a:latin typeface="Archivo Black"/>
              </a:rPr>
              <a:t>RANDOM FOREST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F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9003342"/>
            <a:ext cx="16230600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 rot="-5400000">
            <a:off x="6782865" y="5624749"/>
            <a:ext cx="4741320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TextBox 9"/>
          <p:cNvSpPr txBox="1"/>
          <p:nvPr/>
        </p:nvSpPr>
        <p:spPr>
          <a:xfrm>
            <a:off x="3366094" y="2787142"/>
            <a:ext cx="2290316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FF5A5F"/>
                </a:solidFill>
                <a:latin typeface="Open Sans Bold"/>
              </a:rPr>
              <a:t>Benchmark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283946" y="2438554"/>
            <a:ext cx="8102107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dirty="0">
                <a:solidFill>
                  <a:srgbClr val="FF5A5F"/>
                </a:solidFill>
                <a:latin typeface="Open Sans Bold"/>
              </a:rPr>
              <a:t>After</a:t>
            </a:r>
          </a:p>
          <a:p>
            <a:pPr algn="ctr">
              <a:lnSpc>
                <a:spcPts val="4200"/>
              </a:lnSpc>
            </a:pPr>
            <a:r>
              <a:rPr lang="en-US" sz="3000" dirty="0">
                <a:solidFill>
                  <a:srgbClr val="FF5A5F"/>
                </a:solidFill>
                <a:latin typeface="Open Sans Bold"/>
              </a:rPr>
              <a:t>Pre-Processing </a:t>
            </a:r>
          </a:p>
        </p:txBody>
      </p:sp>
      <p:sp>
        <p:nvSpPr>
          <p:cNvPr id="11" name="AutoShape 2">
            <a:extLst>
              <a:ext uri="{FF2B5EF4-FFF2-40B4-BE49-F238E27FC236}">
                <a16:creationId xmlns:a16="http://schemas.microsoft.com/office/drawing/2014/main" id="{BC6B1CB0-5737-7843-8DA0-93D2D1992B1F}"/>
              </a:ext>
            </a:extLst>
          </p:cNvPr>
          <p:cNvSpPr/>
          <p:nvPr/>
        </p:nvSpPr>
        <p:spPr>
          <a:xfrm>
            <a:off x="0" y="862451"/>
            <a:ext cx="664366" cy="1086030"/>
          </a:xfrm>
          <a:prstGeom prst="rect">
            <a:avLst/>
          </a:prstGeom>
          <a:solidFill>
            <a:srgbClr val="FF5A5F"/>
          </a:solidFill>
        </p:spPr>
      </p:sp>
      <p:sp>
        <p:nvSpPr>
          <p:cNvPr id="13" name="TextBox 20">
            <a:extLst>
              <a:ext uri="{FF2B5EF4-FFF2-40B4-BE49-F238E27FC236}">
                <a16:creationId xmlns:a16="http://schemas.microsoft.com/office/drawing/2014/main" id="{FAF9C1D2-DDCC-7642-9837-BE00668D8D1A}"/>
              </a:ext>
            </a:extLst>
          </p:cNvPr>
          <p:cNvSpPr txBox="1"/>
          <p:nvPr/>
        </p:nvSpPr>
        <p:spPr>
          <a:xfrm rot="17453">
            <a:off x="11102159" y="9179740"/>
            <a:ext cx="6156484" cy="3127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700"/>
              </a:lnSpc>
            </a:pPr>
            <a:r>
              <a:rPr lang="en-US" sz="1800" dirty="0">
                <a:solidFill>
                  <a:srgbClr val="FF5A5E"/>
                </a:solidFill>
                <a:latin typeface="Open Sauce"/>
              </a:rPr>
              <a:t>Group 18</a:t>
            </a:r>
          </a:p>
        </p:txBody>
      </p:sp>
      <p:pic>
        <p:nvPicPr>
          <p:cNvPr id="15" name="Picture 14" descr="Chart, treemap chart&#10;&#10;Description automatically generated">
            <a:extLst>
              <a:ext uri="{FF2B5EF4-FFF2-40B4-BE49-F238E27FC236}">
                <a16:creationId xmlns:a16="http://schemas.microsoft.com/office/drawing/2014/main" id="{26673B5A-79FD-C648-BF4D-815B2BD73E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496" y="3487229"/>
            <a:ext cx="6971281" cy="5136733"/>
          </a:xfrm>
          <a:prstGeom prst="rect">
            <a:avLst/>
          </a:prstGeom>
        </p:spPr>
      </p:pic>
      <p:pic>
        <p:nvPicPr>
          <p:cNvPr id="17" name="Picture 16" descr="Chart, treemap chart&#10;&#10;Description automatically generated">
            <a:extLst>
              <a:ext uri="{FF2B5EF4-FFF2-40B4-BE49-F238E27FC236}">
                <a16:creationId xmlns:a16="http://schemas.microsoft.com/office/drawing/2014/main" id="{B3F47D6A-B9F5-BE47-A565-F5927D4841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9363" y="3487236"/>
            <a:ext cx="6971271" cy="5136726"/>
          </a:xfrm>
          <a:prstGeom prst="rect">
            <a:avLst/>
          </a:prstGeom>
        </p:spPr>
      </p:pic>
      <p:sp>
        <p:nvSpPr>
          <p:cNvPr id="18" name="TextBox 3">
            <a:extLst>
              <a:ext uri="{FF2B5EF4-FFF2-40B4-BE49-F238E27FC236}">
                <a16:creationId xmlns:a16="http://schemas.microsoft.com/office/drawing/2014/main" id="{E7449D71-B30C-EA40-BE80-590C045415AA}"/>
              </a:ext>
            </a:extLst>
          </p:cNvPr>
          <p:cNvSpPr txBox="1"/>
          <p:nvPr/>
        </p:nvSpPr>
        <p:spPr>
          <a:xfrm>
            <a:off x="850439" y="1101263"/>
            <a:ext cx="10072648" cy="7437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759"/>
              </a:lnSpc>
            </a:pPr>
            <a:r>
              <a:rPr lang="en-US" sz="5400" spc="-328" dirty="0">
                <a:solidFill>
                  <a:srgbClr val="FF5A5F"/>
                </a:solidFill>
                <a:latin typeface="Archivo Black"/>
              </a:rPr>
              <a:t>RANDOM FOREST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F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9003342"/>
            <a:ext cx="16230600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041439" y="2345902"/>
            <a:ext cx="6769561" cy="6602116"/>
          </a:xfrm>
          <a:prstGeom prst="rect">
            <a:avLst/>
          </a:prstGeom>
        </p:spPr>
      </p:pic>
      <p:sp>
        <p:nvSpPr>
          <p:cNvPr id="8" name="AutoShape 2">
            <a:extLst>
              <a:ext uri="{FF2B5EF4-FFF2-40B4-BE49-F238E27FC236}">
                <a16:creationId xmlns:a16="http://schemas.microsoft.com/office/drawing/2014/main" id="{A4413F2B-BCE1-6C4C-8532-DBC2C6C736E1}"/>
              </a:ext>
            </a:extLst>
          </p:cNvPr>
          <p:cNvSpPr/>
          <p:nvPr/>
        </p:nvSpPr>
        <p:spPr>
          <a:xfrm>
            <a:off x="0" y="862451"/>
            <a:ext cx="664366" cy="1086030"/>
          </a:xfrm>
          <a:prstGeom prst="rect">
            <a:avLst/>
          </a:prstGeom>
          <a:solidFill>
            <a:srgbClr val="FF5A5F"/>
          </a:solidFill>
        </p:spPr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19F6E85A-9734-C347-8AA4-5D3B129DF765}"/>
              </a:ext>
            </a:extLst>
          </p:cNvPr>
          <p:cNvSpPr txBox="1"/>
          <p:nvPr/>
        </p:nvSpPr>
        <p:spPr>
          <a:xfrm>
            <a:off x="850439" y="1101263"/>
            <a:ext cx="10072648" cy="7437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759"/>
              </a:lnSpc>
            </a:pPr>
            <a:r>
              <a:rPr lang="en-US" sz="5400" spc="-328" dirty="0">
                <a:solidFill>
                  <a:srgbClr val="FF5A5F"/>
                </a:solidFill>
                <a:latin typeface="Archivo Black"/>
              </a:rPr>
              <a:t>K-NEAREST NEIGHBORS</a:t>
            </a:r>
          </a:p>
        </p:txBody>
      </p:sp>
      <p:sp>
        <p:nvSpPr>
          <p:cNvPr id="10" name="TextBox 7">
            <a:extLst>
              <a:ext uri="{FF2B5EF4-FFF2-40B4-BE49-F238E27FC236}">
                <a16:creationId xmlns:a16="http://schemas.microsoft.com/office/drawing/2014/main" id="{77A76CBB-E578-2545-86C2-3E2C04E71260}"/>
              </a:ext>
            </a:extLst>
          </p:cNvPr>
          <p:cNvSpPr txBox="1"/>
          <p:nvPr/>
        </p:nvSpPr>
        <p:spPr>
          <a:xfrm>
            <a:off x="9372600" y="7993654"/>
            <a:ext cx="8102107" cy="5032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dirty="0">
                <a:solidFill>
                  <a:srgbClr val="FF5A5F"/>
                </a:solidFill>
                <a:latin typeface="Open Sans Bold"/>
              </a:rPr>
              <a:t>Optimal K : 7</a:t>
            </a:r>
          </a:p>
        </p:txBody>
      </p:sp>
      <p:sp>
        <p:nvSpPr>
          <p:cNvPr id="11" name="TextBox 7">
            <a:extLst>
              <a:ext uri="{FF2B5EF4-FFF2-40B4-BE49-F238E27FC236}">
                <a16:creationId xmlns:a16="http://schemas.microsoft.com/office/drawing/2014/main" id="{D100501F-712F-374A-A2E1-BEA30AEDEA03}"/>
              </a:ext>
            </a:extLst>
          </p:cNvPr>
          <p:cNvSpPr txBox="1"/>
          <p:nvPr/>
        </p:nvSpPr>
        <p:spPr>
          <a:xfrm>
            <a:off x="-1371600" y="2571904"/>
            <a:ext cx="8102107" cy="5032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dirty="0">
                <a:solidFill>
                  <a:srgbClr val="FF5A5F"/>
                </a:solidFill>
                <a:latin typeface="Open Sans Bold"/>
              </a:rPr>
              <a:t>Depth vs. Accuracy</a:t>
            </a:r>
          </a:p>
        </p:txBody>
      </p:sp>
      <p:sp>
        <p:nvSpPr>
          <p:cNvPr id="12" name="TextBox 20">
            <a:extLst>
              <a:ext uri="{FF2B5EF4-FFF2-40B4-BE49-F238E27FC236}">
                <a16:creationId xmlns:a16="http://schemas.microsoft.com/office/drawing/2014/main" id="{582BCF92-FC0E-584D-83D8-E6D2029ED525}"/>
              </a:ext>
            </a:extLst>
          </p:cNvPr>
          <p:cNvSpPr txBox="1"/>
          <p:nvPr/>
        </p:nvSpPr>
        <p:spPr>
          <a:xfrm rot="17453">
            <a:off x="11102159" y="9179740"/>
            <a:ext cx="6156484" cy="3127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700"/>
              </a:lnSpc>
            </a:pPr>
            <a:r>
              <a:rPr lang="en-US" sz="1800" dirty="0">
                <a:solidFill>
                  <a:srgbClr val="FF5A5E"/>
                </a:solidFill>
                <a:latin typeface="Open Sauce"/>
              </a:rPr>
              <a:t>Group 18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F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9003342"/>
            <a:ext cx="16230600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 rot="-5400000">
            <a:off x="6782865" y="5624749"/>
            <a:ext cx="4741320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174574" y="3728635"/>
            <a:ext cx="7054803" cy="3104113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345680" y="3728635"/>
            <a:ext cx="7299903" cy="3104111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3366094" y="2787142"/>
            <a:ext cx="2290316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FF5A5F"/>
                </a:solidFill>
                <a:latin typeface="Open Sans Bold"/>
              </a:rPr>
              <a:t>Benchmark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129358" y="2477579"/>
            <a:ext cx="8102107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5A5F"/>
                </a:solidFill>
                <a:latin typeface="Open Sans Bold"/>
              </a:rPr>
              <a:t>After</a:t>
            </a:r>
          </a:p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5A5F"/>
                </a:solidFill>
                <a:latin typeface="Open Sans Bold"/>
              </a:rPr>
              <a:t>Pre-Processing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374116" y="7062962"/>
            <a:ext cx="3071217" cy="16029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400" dirty="0">
                <a:solidFill>
                  <a:srgbClr val="FF5A5F"/>
                </a:solidFill>
                <a:latin typeface="Open Sans"/>
              </a:rPr>
              <a:t>Accuracy : 0.68</a:t>
            </a:r>
          </a:p>
          <a:p>
            <a:pPr algn="just">
              <a:lnSpc>
                <a:spcPct val="150000"/>
              </a:lnSpc>
            </a:pPr>
            <a:r>
              <a:rPr lang="en-US" sz="2400" dirty="0">
                <a:solidFill>
                  <a:srgbClr val="FF5A5F"/>
                </a:solidFill>
                <a:latin typeface="Open Sans"/>
              </a:rPr>
              <a:t>F1-Score : 0.69</a:t>
            </a:r>
          </a:p>
          <a:p>
            <a:pPr algn="just">
              <a:lnSpc>
                <a:spcPct val="150000"/>
              </a:lnSpc>
            </a:pPr>
            <a:r>
              <a:rPr lang="en-US" sz="2400" dirty="0">
                <a:solidFill>
                  <a:srgbClr val="FF5A5F"/>
                </a:solidFill>
                <a:latin typeface="Open Sans"/>
              </a:rPr>
              <a:t>AUC : 0.73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378276" y="7062962"/>
            <a:ext cx="3071217" cy="16029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algn="just">
              <a:lnSpc>
                <a:spcPts val="4900"/>
              </a:lnSpc>
              <a:defRPr sz="2800" b="1">
                <a:solidFill>
                  <a:srgbClr val="FF5A5F"/>
                </a:solidFill>
                <a:latin typeface="Open San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2400" b="0" dirty="0"/>
              <a:t>Accuracy : 0.72</a:t>
            </a:r>
          </a:p>
          <a:p>
            <a:pPr>
              <a:lnSpc>
                <a:spcPct val="150000"/>
              </a:lnSpc>
            </a:pPr>
            <a:r>
              <a:rPr lang="en-US" sz="2400" b="0" dirty="0"/>
              <a:t>F1-Score : 0.82</a:t>
            </a:r>
          </a:p>
          <a:p>
            <a:pPr>
              <a:lnSpc>
                <a:spcPct val="150000"/>
              </a:lnSpc>
            </a:pPr>
            <a:r>
              <a:rPr lang="en-US" sz="2400" b="0" dirty="0"/>
              <a:t>AUC : 0.78</a:t>
            </a:r>
          </a:p>
        </p:txBody>
      </p:sp>
      <p:sp>
        <p:nvSpPr>
          <p:cNvPr id="13" name="AutoShape 2">
            <a:extLst>
              <a:ext uri="{FF2B5EF4-FFF2-40B4-BE49-F238E27FC236}">
                <a16:creationId xmlns:a16="http://schemas.microsoft.com/office/drawing/2014/main" id="{56501451-D761-1647-858A-E83864BC86DB}"/>
              </a:ext>
            </a:extLst>
          </p:cNvPr>
          <p:cNvSpPr/>
          <p:nvPr/>
        </p:nvSpPr>
        <p:spPr>
          <a:xfrm>
            <a:off x="0" y="862451"/>
            <a:ext cx="664366" cy="1086030"/>
          </a:xfrm>
          <a:prstGeom prst="rect">
            <a:avLst/>
          </a:prstGeom>
          <a:solidFill>
            <a:srgbClr val="FF5A5F"/>
          </a:solidFill>
        </p:spPr>
      </p:sp>
      <p:sp>
        <p:nvSpPr>
          <p:cNvPr id="15" name="TextBox 20">
            <a:extLst>
              <a:ext uri="{FF2B5EF4-FFF2-40B4-BE49-F238E27FC236}">
                <a16:creationId xmlns:a16="http://schemas.microsoft.com/office/drawing/2014/main" id="{C1D93528-9593-8C4F-9F72-5E01B1FCACC0}"/>
              </a:ext>
            </a:extLst>
          </p:cNvPr>
          <p:cNvSpPr txBox="1"/>
          <p:nvPr/>
        </p:nvSpPr>
        <p:spPr>
          <a:xfrm rot="17453">
            <a:off x="11102159" y="9179740"/>
            <a:ext cx="6156484" cy="3127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700"/>
              </a:lnSpc>
            </a:pPr>
            <a:r>
              <a:rPr lang="en-US" sz="1800" dirty="0">
                <a:solidFill>
                  <a:srgbClr val="FF5A5E"/>
                </a:solidFill>
                <a:latin typeface="Open Sauce"/>
              </a:rPr>
              <a:t>Group 18</a:t>
            </a:r>
          </a:p>
        </p:txBody>
      </p:sp>
      <p:sp>
        <p:nvSpPr>
          <p:cNvPr id="16" name="TextBox 3">
            <a:extLst>
              <a:ext uri="{FF2B5EF4-FFF2-40B4-BE49-F238E27FC236}">
                <a16:creationId xmlns:a16="http://schemas.microsoft.com/office/drawing/2014/main" id="{ACB15B80-73C7-144A-AFBF-459E18F05AEF}"/>
              </a:ext>
            </a:extLst>
          </p:cNvPr>
          <p:cNvSpPr txBox="1"/>
          <p:nvPr/>
        </p:nvSpPr>
        <p:spPr>
          <a:xfrm>
            <a:off x="850439" y="1101263"/>
            <a:ext cx="10072648" cy="7437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759"/>
              </a:lnSpc>
            </a:pPr>
            <a:r>
              <a:rPr lang="en-US" sz="5400" spc="-328" dirty="0">
                <a:solidFill>
                  <a:srgbClr val="FF5A5F"/>
                </a:solidFill>
                <a:latin typeface="Archivo Black"/>
              </a:rPr>
              <a:t>K-NEAREST NEIGHBORS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F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9003342"/>
            <a:ext cx="16230600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 rot="-5400000">
            <a:off x="6782865" y="5624749"/>
            <a:ext cx="4741320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TextBox 9"/>
          <p:cNvSpPr txBox="1"/>
          <p:nvPr/>
        </p:nvSpPr>
        <p:spPr>
          <a:xfrm>
            <a:off x="3366094" y="2787142"/>
            <a:ext cx="2290316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FF5A5F"/>
                </a:solidFill>
                <a:latin typeface="Open Sans Bold"/>
              </a:rPr>
              <a:t>Benchmark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283946" y="2487104"/>
            <a:ext cx="8102107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dirty="0">
                <a:solidFill>
                  <a:srgbClr val="FF5A5F"/>
                </a:solidFill>
                <a:latin typeface="Open Sans Bold"/>
              </a:rPr>
              <a:t>After</a:t>
            </a:r>
          </a:p>
          <a:p>
            <a:pPr algn="ctr">
              <a:lnSpc>
                <a:spcPts val="4200"/>
              </a:lnSpc>
            </a:pPr>
            <a:r>
              <a:rPr lang="en-US" sz="3000" dirty="0">
                <a:solidFill>
                  <a:srgbClr val="FF5A5F"/>
                </a:solidFill>
                <a:latin typeface="Open Sans Bold"/>
              </a:rPr>
              <a:t>Pre-Processing </a:t>
            </a:r>
          </a:p>
        </p:txBody>
      </p:sp>
      <p:sp>
        <p:nvSpPr>
          <p:cNvPr id="11" name="AutoShape 2">
            <a:extLst>
              <a:ext uri="{FF2B5EF4-FFF2-40B4-BE49-F238E27FC236}">
                <a16:creationId xmlns:a16="http://schemas.microsoft.com/office/drawing/2014/main" id="{7B694998-8B88-854B-B9A9-C924B41A59AC}"/>
              </a:ext>
            </a:extLst>
          </p:cNvPr>
          <p:cNvSpPr/>
          <p:nvPr/>
        </p:nvSpPr>
        <p:spPr>
          <a:xfrm>
            <a:off x="0" y="862451"/>
            <a:ext cx="664366" cy="1086030"/>
          </a:xfrm>
          <a:prstGeom prst="rect">
            <a:avLst/>
          </a:prstGeom>
          <a:solidFill>
            <a:srgbClr val="FF5A5F"/>
          </a:solidFill>
        </p:spPr>
      </p:sp>
      <p:sp>
        <p:nvSpPr>
          <p:cNvPr id="13" name="TextBox 20">
            <a:extLst>
              <a:ext uri="{FF2B5EF4-FFF2-40B4-BE49-F238E27FC236}">
                <a16:creationId xmlns:a16="http://schemas.microsoft.com/office/drawing/2014/main" id="{0C0C4A0A-77BA-7A4C-9FF1-8D7639D58DF8}"/>
              </a:ext>
            </a:extLst>
          </p:cNvPr>
          <p:cNvSpPr txBox="1"/>
          <p:nvPr/>
        </p:nvSpPr>
        <p:spPr>
          <a:xfrm rot="17453">
            <a:off x="11102159" y="9179740"/>
            <a:ext cx="6156484" cy="3127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700"/>
              </a:lnSpc>
            </a:pPr>
            <a:r>
              <a:rPr lang="en-US" sz="1800" dirty="0">
                <a:solidFill>
                  <a:srgbClr val="FF5A5E"/>
                </a:solidFill>
                <a:latin typeface="Open Sauce"/>
              </a:rPr>
              <a:t>Group 18</a:t>
            </a:r>
          </a:p>
        </p:txBody>
      </p:sp>
      <p:pic>
        <p:nvPicPr>
          <p:cNvPr id="15" name="Picture 14" descr="A picture containing chart&#10;&#10;Description automatically generated">
            <a:extLst>
              <a:ext uri="{FF2B5EF4-FFF2-40B4-BE49-F238E27FC236}">
                <a16:creationId xmlns:a16="http://schemas.microsoft.com/office/drawing/2014/main" id="{097B60FB-AF03-3940-9729-5DE331DD6F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562" y="3961049"/>
            <a:ext cx="7193125" cy="4882380"/>
          </a:xfrm>
          <a:prstGeom prst="rect">
            <a:avLst/>
          </a:prstGeom>
        </p:spPr>
      </p:pic>
      <p:pic>
        <p:nvPicPr>
          <p:cNvPr id="17" name="Picture 16" descr="A picture containing chart&#10;&#10;Description automatically generated">
            <a:extLst>
              <a:ext uri="{FF2B5EF4-FFF2-40B4-BE49-F238E27FC236}">
                <a16:creationId xmlns:a16="http://schemas.microsoft.com/office/drawing/2014/main" id="{E944AF6D-4469-F544-8958-2C9A591ACE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8799" y="3961048"/>
            <a:ext cx="7193115" cy="4882373"/>
          </a:xfrm>
          <a:prstGeom prst="rect">
            <a:avLst/>
          </a:prstGeom>
        </p:spPr>
      </p:pic>
      <p:sp>
        <p:nvSpPr>
          <p:cNvPr id="18" name="TextBox 3">
            <a:extLst>
              <a:ext uri="{FF2B5EF4-FFF2-40B4-BE49-F238E27FC236}">
                <a16:creationId xmlns:a16="http://schemas.microsoft.com/office/drawing/2014/main" id="{4DAC4F03-7A4F-F04F-961F-576DF2438CDB}"/>
              </a:ext>
            </a:extLst>
          </p:cNvPr>
          <p:cNvSpPr txBox="1"/>
          <p:nvPr/>
        </p:nvSpPr>
        <p:spPr>
          <a:xfrm>
            <a:off x="850439" y="1101263"/>
            <a:ext cx="10072648" cy="7437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759"/>
              </a:lnSpc>
            </a:pPr>
            <a:r>
              <a:rPr lang="en-US" sz="5400" spc="-328" dirty="0">
                <a:solidFill>
                  <a:srgbClr val="FF5A5F"/>
                </a:solidFill>
                <a:latin typeface="Archivo Black"/>
              </a:rPr>
              <a:t>K-NEAREST NEIGHBORS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F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9003342"/>
            <a:ext cx="16230600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 rot="-5400000">
            <a:off x="6782865" y="5624749"/>
            <a:ext cx="4741320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TextBox 9"/>
          <p:cNvSpPr txBox="1"/>
          <p:nvPr/>
        </p:nvSpPr>
        <p:spPr>
          <a:xfrm>
            <a:off x="3366094" y="2787142"/>
            <a:ext cx="2290316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FF5A5F"/>
                </a:solidFill>
                <a:latin typeface="Open Sans Bold"/>
              </a:rPr>
              <a:t>Benchmark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283946" y="2336918"/>
            <a:ext cx="8102107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dirty="0">
                <a:solidFill>
                  <a:srgbClr val="FF5A5F"/>
                </a:solidFill>
                <a:latin typeface="Open Sans Bold"/>
              </a:rPr>
              <a:t>After</a:t>
            </a:r>
          </a:p>
          <a:p>
            <a:pPr algn="ctr">
              <a:lnSpc>
                <a:spcPts val="4200"/>
              </a:lnSpc>
            </a:pPr>
            <a:r>
              <a:rPr lang="en-US" sz="3000" dirty="0">
                <a:solidFill>
                  <a:srgbClr val="FF5A5F"/>
                </a:solidFill>
                <a:latin typeface="Open Sans Bold"/>
              </a:rPr>
              <a:t>Pre-Processing </a:t>
            </a:r>
          </a:p>
        </p:txBody>
      </p:sp>
      <p:sp>
        <p:nvSpPr>
          <p:cNvPr id="11" name="AutoShape 2">
            <a:extLst>
              <a:ext uri="{FF2B5EF4-FFF2-40B4-BE49-F238E27FC236}">
                <a16:creationId xmlns:a16="http://schemas.microsoft.com/office/drawing/2014/main" id="{2299BA1C-A7E0-7C49-BF18-1B928465F31F}"/>
              </a:ext>
            </a:extLst>
          </p:cNvPr>
          <p:cNvSpPr/>
          <p:nvPr/>
        </p:nvSpPr>
        <p:spPr>
          <a:xfrm>
            <a:off x="0" y="862451"/>
            <a:ext cx="664366" cy="1086030"/>
          </a:xfrm>
          <a:prstGeom prst="rect">
            <a:avLst/>
          </a:prstGeom>
          <a:solidFill>
            <a:srgbClr val="FF5A5F"/>
          </a:solidFill>
        </p:spPr>
      </p:sp>
      <p:sp>
        <p:nvSpPr>
          <p:cNvPr id="13" name="TextBox 20">
            <a:extLst>
              <a:ext uri="{FF2B5EF4-FFF2-40B4-BE49-F238E27FC236}">
                <a16:creationId xmlns:a16="http://schemas.microsoft.com/office/drawing/2014/main" id="{0DDA6882-E4F0-6949-8904-EA9633707247}"/>
              </a:ext>
            </a:extLst>
          </p:cNvPr>
          <p:cNvSpPr txBox="1"/>
          <p:nvPr/>
        </p:nvSpPr>
        <p:spPr>
          <a:xfrm rot="17453">
            <a:off x="11102159" y="9179740"/>
            <a:ext cx="6156484" cy="3127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700"/>
              </a:lnSpc>
            </a:pPr>
            <a:r>
              <a:rPr lang="en-US" sz="1800" dirty="0">
                <a:solidFill>
                  <a:srgbClr val="FF5A5E"/>
                </a:solidFill>
                <a:latin typeface="Open Sauce"/>
              </a:rPr>
              <a:t>Group 18</a:t>
            </a:r>
          </a:p>
        </p:txBody>
      </p:sp>
      <p:pic>
        <p:nvPicPr>
          <p:cNvPr id="15" name="Picture 14" descr="Chart, treemap chart&#10;&#10;Description automatically generated">
            <a:extLst>
              <a:ext uri="{FF2B5EF4-FFF2-40B4-BE49-F238E27FC236}">
                <a16:creationId xmlns:a16="http://schemas.microsoft.com/office/drawing/2014/main" id="{B603336F-6E31-D547-806C-1861FB7B39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0" y="3445507"/>
            <a:ext cx="7238997" cy="5333998"/>
          </a:xfrm>
          <a:prstGeom prst="rect">
            <a:avLst/>
          </a:prstGeom>
        </p:spPr>
      </p:pic>
      <p:pic>
        <p:nvPicPr>
          <p:cNvPr id="19" name="Picture 18" descr="Chart, treemap chart&#10;&#10;Description automatically generated">
            <a:extLst>
              <a:ext uri="{FF2B5EF4-FFF2-40B4-BE49-F238E27FC236}">
                <a16:creationId xmlns:a16="http://schemas.microsoft.com/office/drawing/2014/main" id="{A2157EA7-4AED-AC41-B4E4-283A0B5DEE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6976" y="3445507"/>
            <a:ext cx="7238995" cy="5333996"/>
          </a:xfrm>
          <a:prstGeom prst="rect">
            <a:avLst/>
          </a:prstGeom>
        </p:spPr>
      </p:pic>
      <p:sp>
        <p:nvSpPr>
          <p:cNvPr id="20" name="TextBox 3">
            <a:extLst>
              <a:ext uri="{FF2B5EF4-FFF2-40B4-BE49-F238E27FC236}">
                <a16:creationId xmlns:a16="http://schemas.microsoft.com/office/drawing/2014/main" id="{267825DE-8E0D-9F4D-AE95-0E8BEAC995D9}"/>
              </a:ext>
            </a:extLst>
          </p:cNvPr>
          <p:cNvSpPr txBox="1"/>
          <p:nvPr/>
        </p:nvSpPr>
        <p:spPr>
          <a:xfrm>
            <a:off x="850439" y="1101263"/>
            <a:ext cx="10072648" cy="7437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759"/>
              </a:lnSpc>
            </a:pPr>
            <a:r>
              <a:rPr lang="en-US" sz="5400" spc="-328" dirty="0">
                <a:solidFill>
                  <a:srgbClr val="FF5A5F"/>
                </a:solidFill>
                <a:latin typeface="Archivo Black"/>
              </a:rPr>
              <a:t>K-NEAREST NEIGHBORS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F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9003342"/>
            <a:ext cx="16230600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595384" y="5327647"/>
            <a:ext cx="10663916" cy="341348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667739" y="2462947"/>
            <a:ext cx="8004461" cy="2415785"/>
            <a:chOff x="0" y="0"/>
            <a:chExt cx="2781919" cy="83959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781919" cy="839597"/>
            </a:xfrm>
            <a:custGeom>
              <a:avLst/>
              <a:gdLst/>
              <a:ahLst/>
              <a:cxnLst/>
              <a:rect l="l" t="t" r="r" b="b"/>
              <a:pathLst>
                <a:path w="2781919" h="839597">
                  <a:moveTo>
                    <a:pt x="2657459" y="839596"/>
                  </a:moveTo>
                  <a:lnTo>
                    <a:pt x="124460" y="839596"/>
                  </a:lnTo>
                  <a:cubicBezTo>
                    <a:pt x="55880" y="839596"/>
                    <a:pt x="0" y="783716"/>
                    <a:pt x="0" y="715136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657459" y="0"/>
                  </a:lnTo>
                  <a:cubicBezTo>
                    <a:pt x="2726039" y="0"/>
                    <a:pt x="2781919" y="55880"/>
                    <a:pt x="2781919" y="124460"/>
                  </a:cubicBezTo>
                  <a:lnTo>
                    <a:pt x="2781919" y="715137"/>
                  </a:lnTo>
                  <a:cubicBezTo>
                    <a:pt x="2781919" y="783717"/>
                    <a:pt x="2726039" y="839597"/>
                    <a:pt x="2657459" y="839597"/>
                  </a:cubicBezTo>
                  <a:close/>
                </a:path>
              </a:pathLst>
            </a:custGeom>
            <a:solidFill>
              <a:srgbClr val="D9C1BB">
                <a:alpha val="19608"/>
              </a:srgbClr>
            </a:solidFill>
          </p:spPr>
        </p:sp>
      </p:grpSp>
      <p:sp>
        <p:nvSpPr>
          <p:cNvPr id="9" name="TextBox 9"/>
          <p:cNvSpPr txBox="1"/>
          <p:nvPr/>
        </p:nvSpPr>
        <p:spPr>
          <a:xfrm>
            <a:off x="4729109" y="3632636"/>
            <a:ext cx="1596479" cy="8080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37"/>
              </a:lnSpc>
            </a:pPr>
            <a:r>
              <a:rPr lang="en-US" sz="2312">
                <a:solidFill>
                  <a:srgbClr val="FF5A5F"/>
                </a:solidFill>
                <a:latin typeface="Open Sans Bold"/>
              </a:rPr>
              <a:t>Logistic </a:t>
            </a:r>
          </a:p>
          <a:p>
            <a:pPr>
              <a:lnSpc>
                <a:spcPts val="3237"/>
              </a:lnSpc>
            </a:pPr>
            <a:r>
              <a:rPr lang="en-US" sz="2312">
                <a:solidFill>
                  <a:srgbClr val="FF5A5F"/>
                </a:solidFill>
                <a:latin typeface="Open Sans Bold"/>
              </a:rPr>
              <a:t>Regression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964666" y="3632636"/>
            <a:ext cx="1318320" cy="8080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37"/>
              </a:lnSpc>
            </a:pPr>
            <a:r>
              <a:rPr lang="en-US" sz="2312">
                <a:solidFill>
                  <a:srgbClr val="FF5A5F"/>
                </a:solidFill>
                <a:latin typeface="Open Sans Bold"/>
              </a:rPr>
              <a:t>Decision </a:t>
            </a:r>
          </a:p>
          <a:p>
            <a:pPr>
              <a:lnSpc>
                <a:spcPts val="3237"/>
              </a:lnSpc>
            </a:pPr>
            <a:r>
              <a:rPr lang="en-US" sz="2312">
                <a:solidFill>
                  <a:srgbClr val="FF5A5F"/>
                </a:solidFill>
                <a:latin typeface="Open Sans Bold"/>
              </a:rPr>
              <a:t>Tree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47229" y="3632636"/>
            <a:ext cx="1296591" cy="8080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37"/>
              </a:lnSpc>
            </a:pPr>
            <a:r>
              <a:rPr lang="en-US" sz="2312">
                <a:solidFill>
                  <a:srgbClr val="FF5A5F"/>
                </a:solidFill>
                <a:latin typeface="Open Sans Bold"/>
              </a:rPr>
              <a:t>Random </a:t>
            </a:r>
          </a:p>
          <a:p>
            <a:pPr>
              <a:lnSpc>
                <a:spcPts val="3237"/>
              </a:lnSpc>
            </a:pPr>
            <a:r>
              <a:rPr lang="en-US" sz="2312">
                <a:solidFill>
                  <a:srgbClr val="FF5A5F"/>
                </a:solidFill>
                <a:latin typeface="Open Sans Bold"/>
              </a:rPr>
              <a:t>Forest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850667" y="3632636"/>
            <a:ext cx="1507778" cy="8080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37"/>
              </a:lnSpc>
            </a:pPr>
            <a:r>
              <a:rPr lang="en-US" sz="2312">
                <a:solidFill>
                  <a:srgbClr val="FF5A5F"/>
                </a:solidFill>
                <a:latin typeface="Open Sans Bold"/>
              </a:rPr>
              <a:t>K-nearest </a:t>
            </a:r>
          </a:p>
          <a:p>
            <a:pPr>
              <a:lnSpc>
                <a:spcPts val="3237"/>
              </a:lnSpc>
            </a:pPr>
            <a:r>
              <a:rPr lang="en-US" sz="2312">
                <a:solidFill>
                  <a:srgbClr val="FF5A5F"/>
                </a:solidFill>
                <a:latin typeface="Open Sans Bold"/>
              </a:rPr>
              <a:t>Neighbors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47229" y="2541467"/>
            <a:ext cx="484436" cy="11352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353"/>
              </a:lnSpc>
            </a:pPr>
            <a:r>
              <a:rPr lang="en-US" sz="6681">
                <a:solidFill>
                  <a:srgbClr val="FF5A5F"/>
                </a:solidFill>
                <a:latin typeface="Open Sans Bold"/>
              </a:rPr>
              <a:t>1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964666" y="2541467"/>
            <a:ext cx="484436" cy="11352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353"/>
              </a:lnSpc>
            </a:pPr>
            <a:r>
              <a:rPr lang="en-US" sz="6681">
                <a:solidFill>
                  <a:srgbClr val="FF5A5F"/>
                </a:solidFill>
                <a:latin typeface="Open Sans Bold"/>
              </a:rPr>
              <a:t>2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729109" y="2541467"/>
            <a:ext cx="484436" cy="11352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353"/>
              </a:lnSpc>
            </a:pPr>
            <a:r>
              <a:rPr lang="en-US" sz="6681">
                <a:solidFill>
                  <a:srgbClr val="FF5A5F"/>
                </a:solidFill>
                <a:latin typeface="Open Sans Bold"/>
              </a:rPr>
              <a:t>3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850667" y="2541467"/>
            <a:ext cx="484436" cy="11352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353"/>
              </a:lnSpc>
            </a:pPr>
            <a:r>
              <a:rPr lang="en-US" sz="6681">
                <a:solidFill>
                  <a:srgbClr val="FF5A5F"/>
                </a:solidFill>
                <a:latin typeface="Open Sans Bold"/>
              </a:rPr>
              <a:t>4</a:t>
            </a:r>
          </a:p>
        </p:txBody>
      </p:sp>
      <p:sp>
        <p:nvSpPr>
          <p:cNvPr id="17" name="AutoShape 2">
            <a:extLst>
              <a:ext uri="{FF2B5EF4-FFF2-40B4-BE49-F238E27FC236}">
                <a16:creationId xmlns:a16="http://schemas.microsoft.com/office/drawing/2014/main" id="{62A30FB0-C12C-C04D-89B6-A023B677D54B}"/>
              </a:ext>
            </a:extLst>
          </p:cNvPr>
          <p:cNvSpPr/>
          <p:nvPr/>
        </p:nvSpPr>
        <p:spPr>
          <a:xfrm>
            <a:off x="0" y="862451"/>
            <a:ext cx="664366" cy="1086030"/>
          </a:xfrm>
          <a:prstGeom prst="rect">
            <a:avLst/>
          </a:prstGeom>
          <a:solidFill>
            <a:srgbClr val="FF5A5F"/>
          </a:solidFill>
        </p:spPr>
      </p:sp>
      <p:sp>
        <p:nvSpPr>
          <p:cNvPr id="18" name="TextBox 3">
            <a:extLst>
              <a:ext uri="{FF2B5EF4-FFF2-40B4-BE49-F238E27FC236}">
                <a16:creationId xmlns:a16="http://schemas.microsoft.com/office/drawing/2014/main" id="{B0D932CC-8CB0-1245-BA71-609CD26EA640}"/>
              </a:ext>
            </a:extLst>
          </p:cNvPr>
          <p:cNvSpPr txBox="1"/>
          <p:nvPr/>
        </p:nvSpPr>
        <p:spPr>
          <a:xfrm>
            <a:off x="850439" y="1101263"/>
            <a:ext cx="10072648" cy="7437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759"/>
              </a:lnSpc>
            </a:pPr>
            <a:r>
              <a:rPr lang="en-US" sz="5400" spc="-328" dirty="0">
                <a:solidFill>
                  <a:srgbClr val="FF5A5F"/>
                </a:solidFill>
                <a:latin typeface="Archivo Black"/>
              </a:rPr>
              <a:t>KEY</a:t>
            </a:r>
            <a:r>
              <a:rPr lang="en-US" sz="6000" spc="-282" dirty="0">
                <a:solidFill>
                  <a:srgbClr val="FF5A5F"/>
                </a:solidFill>
                <a:latin typeface="Arial Rounded MT Bold" panose="020F0704030504030204" pitchFamily="34" charset="77"/>
              </a:rPr>
              <a:t> </a:t>
            </a:r>
            <a:r>
              <a:rPr lang="en-US" sz="5400" spc="-328" dirty="0">
                <a:solidFill>
                  <a:srgbClr val="FF5A5F"/>
                </a:solidFill>
                <a:latin typeface="Archivo Black"/>
              </a:rPr>
              <a:t>TAKEAWAYS</a:t>
            </a:r>
          </a:p>
        </p:txBody>
      </p:sp>
      <p:sp>
        <p:nvSpPr>
          <p:cNvPr id="19" name="TextBox 20">
            <a:extLst>
              <a:ext uri="{FF2B5EF4-FFF2-40B4-BE49-F238E27FC236}">
                <a16:creationId xmlns:a16="http://schemas.microsoft.com/office/drawing/2014/main" id="{21D41C0D-2BE5-7046-A5B3-841ADF0B0253}"/>
              </a:ext>
            </a:extLst>
          </p:cNvPr>
          <p:cNvSpPr txBox="1"/>
          <p:nvPr/>
        </p:nvSpPr>
        <p:spPr>
          <a:xfrm rot="17453">
            <a:off x="11102159" y="9179740"/>
            <a:ext cx="6156484" cy="3127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700"/>
              </a:lnSpc>
            </a:pPr>
            <a:r>
              <a:rPr lang="en-US" sz="1800" dirty="0">
                <a:solidFill>
                  <a:srgbClr val="FF5A5E"/>
                </a:solidFill>
                <a:latin typeface="Open Sauce"/>
              </a:rPr>
              <a:t>Group 18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F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">
            <a:extLst>
              <a:ext uri="{FF2B5EF4-FFF2-40B4-BE49-F238E27FC236}">
                <a16:creationId xmlns:a16="http://schemas.microsoft.com/office/drawing/2014/main" id="{C3F0B841-8835-994D-A43E-DD4BD49ECB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1866900"/>
            <a:ext cx="28369846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025" name="Picture 57" descr="Map&#10;&#10;Description automatically generated">
            <a:extLst>
              <a:ext uri="{FF2B5EF4-FFF2-40B4-BE49-F238E27FC236}">
                <a16:creationId xmlns:a16="http://schemas.microsoft.com/office/drawing/2014/main" id="{693D8E70-AB5C-DE47-8E6D-AFE64A0AF4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r:link="rId4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87" b="12987"/>
          <a:stretch>
            <a:fillRect/>
          </a:stretch>
        </p:blipFill>
        <p:spPr bwMode="auto">
          <a:xfrm>
            <a:off x="-32084" y="0"/>
            <a:ext cx="18320084" cy="1028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3">
            <a:extLst>
              <a:ext uri="{FF2B5EF4-FFF2-40B4-BE49-F238E27FC236}">
                <a16:creationId xmlns:a16="http://schemas.microsoft.com/office/drawing/2014/main" id="{A513C8FA-1F1D-2D43-9562-AA135C49215B}"/>
              </a:ext>
            </a:extLst>
          </p:cNvPr>
          <p:cNvSpPr txBox="1"/>
          <p:nvPr/>
        </p:nvSpPr>
        <p:spPr>
          <a:xfrm>
            <a:off x="918411" y="1123106"/>
            <a:ext cx="10072648" cy="7437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759"/>
              </a:lnSpc>
            </a:pPr>
            <a:r>
              <a:rPr lang="en-US" sz="5400" spc="-328" dirty="0">
                <a:solidFill>
                  <a:schemeClr val="bg1"/>
                </a:solidFill>
                <a:latin typeface="Archivo Black"/>
              </a:rPr>
              <a:t>CONCLUSION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F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687660E3-F8A1-E344-9FA5-4E9B859D6A2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0" y="0"/>
            <a:ext cx="18288000" cy="104775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F3D033A-3090-F247-982E-71956320252C}"/>
              </a:ext>
            </a:extLst>
          </p:cNvPr>
          <p:cNvSpPr txBox="1"/>
          <p:nvPr/>
        </p:nvSpPr>
        <p:spPr>
          <a:xfrm>
            <a:off x="8686800" y="4771603"/>
            <a:ext cx="10072648" cy="7437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759"/>
              </a:lnSpc>
            </a:pPr>
            <a:r>
              <a:rPr lang="en-US" sz="5400" spc="-328" dirty="0">
                <a:solidFill>
                  <a:srgbClr val="FF5A5F"/>
                </a:solidFill>
                <a:latin typeface="Archivo Black"/>
              </a:rPr>
              <a:t>Q&amp;A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F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9025196"/>
            <a:ext cx="16230600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9706979" y="3928048"/>
            <a:ext cx="2789090" cy="2281983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640193" y="3813704"/>
            <a:ext cx="958810" cy="101024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2599002" y="3813704"/>
            <a:ext cx="958810" cy="101024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640193" y="4570550"/>
            <a:ext cx="1556016" cy="1639481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3196209" y="4488285"/>
            <a:ext cx="958810" cy="101024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3196209" y="5199791"/>
            <a:ext cx="958810" cy="101024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5764970" y="4058799"/>
            <a:ext cx="2608439" cy="2233476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13878045" y="3864435"/>
            <a:ext cx="2595673" cy="2698715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 rot="17453">
            <a:off x="847183" y="6265053"/>
            <a:ext cx="4144771" cy="11468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99"/>
              </a:lnSpc>
            </a:pPr>
            <a:r>
              <a:rPr lang="en-US" sz="6399">
                <a:solidFill>
                  <a:srgbClr val="FF5A5F"/>
                </a:solidFill>
                <a:latin typeface="Archivo Black Bold"/>
              </a:rPr>
              <a:t>5.6M+</a:t>
            </a:r>
          </a:p>
        </p:txBody>
      </p:sp>
      <p:sp>
        <p:nvSpPr>
          <p:cNvPr id="14" name="TextBox 14"/>
          <p:cNvSpPr txBox="1"/>
          <p:nvPr/>
        </p:nvSpPr>
        <p:spPr>
          <a:xfrm rot="17453">
            <a:off x="4996804" y="6265053"/>
            <a:ext cx="4144771" cy="11468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99"/>
              </a:lnSpc>
            </a:pPr>
            <a:r>
              <a:rPr lang="en-US" sz="6399">
                <a:solidFill>
                  <a:srgbClr val="FF5A5F"/>
                </a:solidFill>
                <a:latin typeface="Archivo Black Bold"/>
              </a:rPr>
              <a:t>4M+</a:t>
            </a:r>
          </a:p>
        </p:txBody>
      </p:sp>
      <p:sp>
        <p:nvSpPr>
          <p:cNvPr id="15" name="TextBox 15"/>
          <p:cNvSpPr txBox="1"/>
          <p:nvPr/>
        </p:nvSpPr>
        <p:spPr>
          <a:xfrm rot="17453">
            <a:off x="9029138" y="6265053"/>
            <a:ext cx="4144771" cy="11468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99"/>
              </a:lnSpc>
            </a:pPr>
            <a:r>
              <a:rPr lang="en-US" sz="6399">
                <a:solidFill>
                  <a:srgbClr val="FF5A5F"/>
                </a:solidFill>
                <a:latin typeface="Archivo Black Bold"/>
              </a:rPr>
              <a:t>$110B+</a:t>
            </a:r>
          </a:p>
        </p:txBody>
      </p:sp>
      <p:sp>
        <p:nvSpPr>
          <p:cNvPr id="16" name="TextBox 16"/>
          <p:cNvSpPr txBox="1"/>
          <p:nvPr/>
        </p:nvSpPr>
        <p:spPr>
          <a:xfrm rot="17453">
            <a:off x="13112104" y="6388061"/>
            <a:ext cx="4144771" cy="11468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99"/>
              </a:lnSpc>
            </a:pPr>
            <a:r>
              <a:rPr lang="en-US" sz="6399">
                <a:solidFill>
                  <a:srgbClr val="FF5A5F"/>
                </a:solidFill>
                <a:latin typeface="Archivo Black Bold"/>
              </a:rPr>
              <a:t>220+</a:t>
            </a:r>
          </a:p>
        </p:txBody>
      </p:sp>
      <p:sp>
        <p:nvSpPr>
          <p:cNvPr id="19" name="AutoShape 2">
            <a:extLst>
              <a:ext uri="{FF2B5EF4-FFF2-40B4-BE49-F238E27FC236}">
                <a16:creationId xmlns:a16="http://schemas.microsoft.com/office/drawing/2014/main" id="{F049F3D7-8D66-D442-956F-09ADB844E680}"/>
              </a:ext>
            </a:extLst>
          </p:cNvPr>
          <p:cNvSpPr/>
          <p:nvPr/>
        </p:nvSpPr>
        <p:spPr>
          <a:xfrm>
            <a:off x="0" y="862451"/>
            <a:ext cx="664366" cy="1086030"/>
          </a:xfrm>
          <a:prstGeom prst="rect">
            <a:avLst/>
          </a:prstGeom>
          <a:solidFill>
            <a:srgbClr val="FF5A5F"/>
          </a:solidFill>
        </p:spPr>
      </p:sp>
      <p:sp>
        <p:nvSpPr>
          <p:cNvPr id="20" name="TextBox 3">
            <a:extLst>
              <a:ext uri="{FF2B5EF4-FFF2-40B4-BE49-F238E27FC236}">
                <a16:creationId xmlns:a16="http://schemas.microsoft.com/office/drawing/2014/main" id="{524086F2-97A9-5F45-A24C-BA1BB9B1AB97}"/>
              </a:ext>
            </a:extLst>
          </p:cNvPr>
          <p:cNvSpPr txBox="1"/>
          <p:nvPr/>
        </p:nvSpPr>
        <p:spPr>
          <a:xfrm>
            <a:off x="850439" y="1101263"/>
            <a:ext cx="10072648" cy="7437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759"/>
              </a:lnSpc>
            </a:pPr>
            <a:r>
              <a:rPr lang="en-US" sz="5400" spc="-328" dirty="0">
                <a:solidFill>
                  <a:srgbClr val="FF5A5F"/>
                </a:solidFill>
                <a:latin typeface="Archivo Black"/>
              </a:rPr>
              <a:t>MARKET</a:t>
            </a:r>
            <a:r>
              <a:rPr lang="en-US" sz="6000" spc="-282" dirty="0">
                <a:solidFill>
                  <a:srgbClr val="FF5A5F"/>
                </a:solidFill>
                <a:latin typeface="Arial Rounded MT Bold" panose="020F0704030504030204" pitchFamily="34" charset="77"/>
              </a:rPr>
              <a:t> </a:t>
            </a:r>
            <a:r>
              <a:rPr lang="en-US" sz="5400" spc="-328" dirty="0">
                <a:solidFill>
                  <a:srgbClr val="FF5A5F"/>
                </a:solidFill>
                <a:latin typeface="Archivo Black"/>
              </a:rPr>
              <a:t>ANALYSIS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4C03032-2283-F64B-BE9F-7528063D4316}"/>
              </a:ext>
            </a:extLst>
          </p:cNvPr>
          <p:cNvSpPr txBox="1"/>
          <p:nvPr/>
        </p:nvSpPr>
        <p:spPr>
          <a:xfrm rot="17453">
            <a:off x="11102159" y="9179740"/>
            <a:ext cx="6156484" cy="3127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700"/>
              </a:lnSpc>
            </a:pPr>
            <a:r>
              <a:rPr lang="en-US" sz="1800" dirty="0">
                <a:solidFill>
                  <a:srgbClr val="FF5A5E"/>
                </a:solidFill>
                <a:latin typeface="Open Sauce"/>
              </a:rPr>
              <a:t>Group 18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F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9025196"/>
            <a:ext cx="16230600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/>
          <a:srcRect l="6566" b="9496"/>
          <a:stretch/>
        </p:blipFill>
        <p:spPr>
          <a:xfrm>
            <a:off x="9144000" y="2933700"/>
            <a:ext cx="7620000" cy="5618696"/>
          </a:xfrm>
          <a:prstGeom prst="rect">
            <a:avLst/>
          </a:prstGeom>
        </p:spPr>
      </p:pic>
      <p:sp>
        <p:nvSpPr>
          <p:cNvPr id="9" name="AutoShape 2">
            <a:extLst>
              <a:ext uri="{FF2B5EF4-FFF2-40B4-BE49-F238E27FC236}">
                <a16:creationId xmlns:a16="http://schemas.microsoft.com/office/drawing/2014/main" id="{CE5B3935-9E97-064D-BCF4-7D42F3A2E9DD}"/>
              </a:ext>
            </a:extLst>
          </p:cNvPr>
          <p:cNvSpPr/>
          <p:nvPr/>
        </p:nvSpPr>
        <p:spPr>
          <a:xfrm>
            <a:off x="0" y="862451"/>
            <a:ext cx="664366" cy="1086030"/>
          </a:xfrm>
          <a:prstGeom prst="rect">
            <a:avLst/>
          </a:prstGeom>
          <a:solidFill>
            <a:srgbClr val="FF5A5F"/>
          </a:solidFill>
        </p:spPr>
      </p:sp>
      <p:sp>
        <p:nvSpPr>
          <p:cNvPr id="10" name="TextBox 3">
            <a:extLst>
              <a:ext uri="{FF2B5EF4-FFF2-40B4-BE49-F238E27FC236}">
                <a16:creationId xmlns:a16="http://schemas.microsoft.com/office/drawing/2014/main" id="{08DECF0C-7CED-904B-8345-37D9009091FA}"/>
              </a:ext>
            </a:extLst>
          </p:cNvPr>
          <p:cNvSpPr txBox="1"/>
          <p:nvPr/>
        </p:nvSpPr>
        <p:spPr>
          <a:xfrm>
            <a:off x="850439" y="1101263"/>
            <a:ext cx="10072648" cy="7437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759"/>
              </a:lnSpc>
            </a:pPr>
            <a:r>
              <a:rPr lang="en-US" sz="5400" spc="-328" dirty="0">
                <a:solidFill>
                  <a:srgbClr val="FF5A5F"/>
                </a:solidFill>
                <a:latin typeface="Archivo Black"/>
              </a:rPr>
              <a:t>MARKET ANALYSIS</a:t>
            </a:r>
          </a:p>
        </p:txBody>
      </p:sp>
      <p:sp>
        <p:nvSpPr>
          <p:cNvPr id="11" name="TextBox 20">
            <a:extLst>
              <a:ext uri="{FF2B5EF4-FFF2-40B4-BE49-F238E27FC236}">
                <a16:creationId xmlns:a16="http://schemas.microsoft.com/office/drawing/2014/main" id="{B322D057-18DB-CE4A-A11B-E4A5537B1D69}"/>
              </a:ext>
            </a:extLst>
          </p:cNvPr>
          <p:cNvSpPr txBox="1"/>
          <p:nvPr/>
        </p:nvSpPr>
        <p:spPr>
          <a:xfrm rot="17453">
            <a:off x="11102159" y="9179740"/>
            <a:ext cx="6156484" cy="3127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700"/>
              </a:lnSpc>
            </a:pPr>
            <a:r>
              <a:rPr lang="en-US" sz="1800" dirty="0">
                <a:solidFill>
                  <a:srgbClr val="FF5A5E"/>
                </a:solidFill>
                <a:latin typeface="Open Sauce"/>
              </a:rPr>
              <a:t>Group 18</a:t>
            </a:r>
          </a:p>
        </p:txBody>
      </p:sp>
      <p:pic>
        <p:nvPicPr>
          <p:cNvPr id="2050" name="Picture 2" descr="COVID-19 Updates and Information | Mass.gov">
            <a:extLst>
              <a:ext uri="{FF2B5EF4-FFF2-40B4-BE49-F238E27FC236}">
                <a16:creationId xmlns:a16="http://schemas.microsoft.com/office/drawing/2014/main" id="{C24500FA-1524-FC43-80AC-05DF06B9F0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2895600"/>
            <a:ext cx="7619999" cy="5584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F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Listing image 1">
            <a:extLst>
              <a:ext uri="{FF2B5EF4-FFF2-40B4-BE49-F238E27FC236}">
                <a16:creationId xmlns:a16="http://schemas.microsoft.com/office/drawing/2014/main" id="{517B0D02-C45F-6A4A-BFAF-41FE6CB860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9540" y="2951228"/>
            <a:ext cx="7842928" cy="5239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Image du logement 1">
            <a:extLst>
              <a:ext uri="{FF2B5EF4-FFF2-40B4-BE49-F238E27FC236}">
                <a16:creationId xmlns:a16="http://schemas.microsoft.com/office/drawing/2014/main" id="{1CDE1E5C-3B1C-624E-BD48-FC5476B5F5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933700"/>
            <a:ext cx="7886700" cy="525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utoShape 2"/>
          <p:cNvSpPr/>
          <p:nvPr/>
        </p:nvSpPr>
        <p:spPr>
          <a:xfrm>
            <a:off x="1028700" y="9003342"/>
            <a:ext cx="16230600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 rot="-5400000">
            <a:off x="7580884" y="5166451"/>
            <a:ext cx="3145282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TextBox 6"/>
          <p:cNvSpPr txBox="1"/>
          <p:nvPr/>
        </p:nvSpPr>
        <p:spPr>
          <a:xfrm rot="17453">
            <a:off x="1907575" y="5151722"/>
            <a:ext cx="6048853" cy="819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50"/>
              </a:lnSpc>
            </a:pPr>
            <a:r>
              <a:rPr lang="en-US" sz="4500" dirty="0">
                <a:solidFill>
                  <a:schemeClr val="bg1"/>
                </a:solidFill>
                <a:latin typeface="Archivo Black Bold"/>
              </a:rPr>
              <a:t>ECONOMY</a:t>
            </a:r>
          </a:p>
        </p:txBody>
      </p:sp>
      <p:sp>
        <p:nvSpPr>
          <p:cNvPr id="7" name="TextBox 7"/>
          <p:cNvSpPr txBox="1"/>
          <p:nvPr/>
        </p:nvSpPr>
        <p:spPr>
          <a:xfrm rot="17453">
            <a:off x="10730649" y="5151722"/>
            <a:ext cx="6048853" cy="819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50"/>
              </a:lnSpc>
            </a:pPr>
            <a:r>
              <a:rPr lang="en-US" sz="4500">
                <a:solidFill>
                  <a:schemeClr val="bg1"/>
                </a:solidFill>
                <a:latin typeface="Archivo Black Bold"/>
              </a:rPr>
              <a:t>LUXURY</a:t>
            </a:r>
          </a:p>
        </p:txBody>
      </p:sp>
      <p:sp>
        <p:nvSpPr>
          <p:cNvPr id="10" name="AutoShape 2">
            <a:extLst>
              <a:ext uri="{FF2B5EF4-FFF2-40B4-BE49-F238E27FC236}">
                <a16:creationId xmlns:a16="http://schemas.microsoft.com/office/drawing/2014/main" id="{9D7516C0-9828-3C46-924C-A9B53130FE64}"/>
              </a:ext>
            </a:extLst>
          </p:cNvPr>
          <p:cNvSpPr/>
          <p:nvPr/>
        </p:nvSpPr>
        <p:spPr>
          <a:xfrm>
            <a:off x="0" y="862451"/>
            <a:ext cx="664366" cy="1086030"/>
          </a:xfrm>
          <a:prstGeom prst="rect">
            <a:avLst/>
          </a:prstGeom>
          <a:solidFill>
            <a:srgbClr val="FF5A5F"/>
          </a:solidFill>
        </p:spPr>
      </p:sp>
      <p:sp>
        <p:nvSpPr>
          <p:cNvPr id="11" name="TextBox 3">
            <a:extLst>
              <a:ext uri="{FF2B5EF4-FFF2-40B4-BE49-F238E27FC236}">
                <a16:creationId xmlns:a16="http://schemas.microsoft.com/office/drawing/2014/main" id="{5B0B0E9A-F8C8-374C-90DC-3F6F41A2E2A8}"/>
              </a:ext>
            </a:extLst>
          </p:cNvPr>
          <p:cNvSpPr txBox="1"/>
          <p:nvPr/>
        </p:nvSpPr>
        <p:spPr>
          <a:xfrm>
            <a:off x="850439" y="1101263"/>
            <a:ext cx="10072648" cy="7437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759"/>
              </a:lnSpc>
            </a:pPr>
            <a:r>
              <a:rPr lang="en-US" sz="5400" spc="-328" dirty="0">
                <a:solidFill>
                  <a:srgbClr val="FF5A5F"/>
                </a:solidFill>
                <a:latin typeface="Archivo Black"/>
              </a:rPr>
              <a:t>MARKET ANALYSIS</a:t>
            </a:r>
          </a:p>
        </p:txBody>
      </p:sp>
      <p:sp>
        <p:nvSpPr>
          <p:cNvPr id="12" name="TextBox 20">
            <a:extLst>
              <a:ext uri="{FF2B5EF4-FFF2-40B4-BE49-F238E27FC236}">
                <a16:creationId xmlns:a16="http://schemas.microsoft.com/office/drawing/2014/main" id="{40777535-11E5-824B-B9AE-778C1044A8FF}"/>
              </a:ext>
            </a:extLst>
          </p:cNvPr>
          <p:cNvSpPr txBox="1"/>
          <p:nvPr/>
        </p:nvSpPr>
        <p:spPr>
          <a:xfrm rot="17453">
            <a:off x="11102159" y="9179740"/>
            <a:ext cx="6156484" cy="3127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700"/>
              </a:lnSpc>
            </a:pPr>
            <a:r>
              <a:rPr lang="en-US" sz="1800" dirty="0">
                <a:solidFill>
                  <a:srgbClr val="FF5A5E"/>
                </a:solidFill>
                <a:latin typeface="Open Sauce"/>
              </a:rPr>
              <a:t>Group 18</a:t>
            </a:r>
          </a:p>
        </p:txBody>
      </p:sp>
      <p:sp>
        <p:nvSpPr>
          <p:cNvPr id="13" name="TextBox 6">
            <a:extLst>
              <a:ext uri="{FF2B5EF4-FFF2-40B4-BE49-F238E27FC236}">
                <a16:creationId xmlns:a16="http://schemas.microsoft.com/office/drawing/2014/main" id="{06D0CBDA-5A61-A645-9AA1-768CD90C40D5}"/>
              </a:ext>
            </a:extLst>
          </p:cNvPr>
          <p:cNvSpPr txBox="1"/>
          <p:nvPr/>
        </p:nvSpPr>
        <p:spPr>
          <a:xfrm rot="17453">
            <a:off x="1911680" y="5852532"/>
            <a:ext cx="6048853" cy="782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50"/>
              </a:lnSpc>
            </a:pPr>
            <a:r>
              <a:rPr lang="en-US" sz="3600" b="1" dirty="0">
                <a:solidFill>
                  <a:schemeClr val="bg1"/>
                </a:solidFill>
                <a:latin typeface="+mj-lt"/>
              </a:rPr>
              <a:t>Below $126</a:t>
            </a:r>
          </a:p>
        </p:txBody>
      </p:sp>
      <p:sp>
        <p:nvSpPr>
          <p:cNvPr id="14" name="TextBox 6">
            <a:extLst>
              <a:ext uri="{FF2B5EF4-FFF2-40B4-BE49-F238E27FC236}">
                <a16:creationId xmlns:a16="http://schemas.microsoft.com/office/drawing/2014/main" id="{DEB7F72D-D79B-084F-839F-28BF0C188491}"/>
              </a:ext>
            </a:extLst>
          </p:cNvPr>
          <p:cNvSpPr txBox="1"/>
          <p:nvPr/>
        </p:nvSpPr>
        <p:spPr>
          <a:xfrm rot="17453">
            <a:off x="10734753" y="5852532"/>
            <a:ext cx="6048853" cy="782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50"/>
              </a:lnSpc>
            </a:pPr>
            <a:r>
              <a:rPr lang="en-US" sz="3600" b="1" dirty="0">
                <a:solidFill>
                  <a:schemeClr val="bg1"/>
                </a:solidFill>
                <a:latin typeface="+mj-lt"/>
              </a:rPr>
              <a:t>Above $126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F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9003342"/>
            <a:ext cx="16230600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TextBox 4"/>
          <p:cNvSpPr txBox="1"/>
          <p:nvPr/>
        </p:nvSpPr>
        <p:spPr>
          <a:xfrm>
            <a:off x="4494991" y="4618207"/>
            <a:ext cx="5424001" cy="16112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251"/>
              </a:lnSpc>
            </a:pPr>
            <a:r>
              <a:rPr lang="en-US" sz="11344">
                <a:solidFill>
                  <a:srgbClr val="FF5A5F"/>
                </a:solidFill>
                <a:latin typeface="Archivo Black"/>
              </a:rPr>
              <a:t>6,529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494991" y="6786851"/>
            <a:ext cx="6606533" cy="1602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251"/>
              </a:lnSpc>
            </a:pPr>
            <a:r>
              <a:rPr lang="en-US" sz="11344">
                <a:solidFill>
                  <a:srgbClr val="FF5A5F"/>
                </a:solidFill>
                <a:latin typeface="Archivo Black"/>
              </a:rPr>
              <a:t>302,750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2625330" y="3418159"/>
            <a:ext cx="4204235" cy="28307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768"/>
              </a:lnSpc>
            </a:pPr>
            <a:r>
              <a:rPr lang="en-US" sz="20155">
                <a:solidFill>
                  <a:srgbClr val="FF5A5F"/>
                </a:solidFill>
                <a:latin typeface="Archivo Black"/>
              </a:rPr>
              <a:t>36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84828" y="5063146"/>
            <a:ext cx="3110163" cy="779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939"/>
              </a:lnSpc>
            </a:pPr>
            <a:r>
              <a:rPr lang="en-US" sz="5499">
                <a:solidFill>
                  <a:srgbClr val="FF5A5F"/>
                </a:solidFill>
                <a:latin typeface="Garet Book"/>
              </a:rPr>
              <a:t>LISTING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7142310"/>
            <a:ext cx="3412671" cy="779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939"/>
              </a:lnSpc>
            </a:pPr>
            <a:r>
              <a:rPr lang="en-US" sz="5499">
                <a:solidFill>
                  <a:srgbClr val="FF5A5F"/>
                </a:solidFill>
                <a:latin typeface="Garet Book"/>
              </a:rPr>
              <a:t>REVIEWS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558655" y="6286638"/>
            <a:ext cx="3797682" cy="779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939"/>
              </a:lnSpc>
            </a:pPr>
            <a:r>
              <a:rPr lang="en-US" sz="5499">
                <a:solidFill>
                  <a:srgbClr val="FF5A5F"/>
                </a:solidFill>
                <a:latin typeface="Garet Book"/>
              </a:rPr>
              <a:t>FEATURES </a:t>
            </a:r>
          </a:p>
        </p:txBody>
      </p:sp>
      <p:sp>
        <p:nvSpPr>
          <p:cNvPr id="15" name="AutoShape 2">
            <a:extLst>
              <a:ext uri="{FF2B5EF4-FFF2-40B4-BE49-F238E27FC236}">
                <a16:creationId xmlns:a16="http://schemas.microsoft.com/office/drawing/2014/main" id="{6C396B7E-FDDF-0A4A-997D-F0811045FB32}"/>
              </a:ext>
            </a:extLst>
          </p:cNvPr>
          <p:cNvSpPr/>
          <p:nvPr/>
        </p:nvSpPr>
        <p:spPr>
          <a:xfrm>
            <a:off x="0" y="862451"/>
            <a:ext cx="664366" cy="1086030"/>
          </a:xfrm>
          <a:prstGeom prst="rect">
            <a:avLst/>
          </a:prstGeom>
          <a:solidFill>
            <a:srgbClr val="FF5A5F"/>
          </a:solidFill>
        </p:spPr>
      </p:sp>
      <p:sp>
        <p:nvSpPr>
          <p:cNvPr id="16" name="TextBox 3">
            <a:extLst>
              <a:ext uri="{FF2B5EF4-FFF2-40B4-BE49-F238E27FC236}">
                <a16:creationId xmlns:a16="http://schemas.microsoft.com/office/drawing/2014/main" id="{0342A329-8F69-A046-A19D-BBB89EF8308C}"/>
              </a:ext>
            </a:extLst>
          </p:cNvPr>
          <p:cNvSpPr txBox="1"/>
          <p:nvPr/>
        </p:nvSpPr>
        <p:spPr>
          <a:xfrm>
            <a:off x="850439" y="1101263"/>
            <a:ext cx="10072648" cy="7437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759"/>
              </a:lnSpc>
            </a:pPr>
            <a:r>
              <a:rPr lang="en-US" sz="5400" spc="-328" dirty="0">
                <a:solidFill>
                  <a:srgbClr val="FF5A5F"/>
                </a:solidFill>
                <a:latin typeface="Archivo Black"/>
              </a:rPr>
              <a:t>DATA OVERVIEW</a:t>
            </a:r>
          </a:p>
        </p:txBody>
      </p:sp>
      <p:sp>
        <p:nvSpPr>
          <p:cNvPr id="17" name="TextBox 20">
            <a:extLst>
              <a:ext uri="{FF2B5EF4-FFF2-40B4-BE49-F238E27FC236}">
                <a16:creationId xmlns:a16="http://schemas.microsoft.com/office/drawing/2014/main" id="{71A45E69-C551-C541-A3F8-72057803D27B}"/>
              </a:ext>
            </a:extLst>
          </p:cNvPr>
          <p:cNvSpPr txBox="1"/>
          <p:nvPr/>
        </p:nvSpPr>
        <p:spPr>
          <a:xfrm rot="17453">
            <a:off x="11102159" y="9179740"/>
            <a:ext cx="6156484" cy="3127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700"/>
              </a:lnSpc>
            </a:pPr>
            <a:r>
              <a:rPr lang="en-US" sz="1800" dirty="0">
                <a:solidFill>
                  <a:srgbClr val="FF5A5E"/>
                </a:solidFill>
                <a:latin typeface="Open Sauce"/>
              </a:rPr>
              <a:t>Group 18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F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9003342"/>
            <a:ext cx="16230600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948378" y="3726289"/>
            <a:ext cx="7195622" cy="507459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9889820" y="2923861"/>
            <a:ext cx="6157776" cy="5877027"/>
          </a:xfrm>
          <a:prstGeom prst="rect">
            <a:avLst/>
          </a:prstGeom>
        </p:spPr>
      </p:pic>
      <p:sp>
        <p:nvSpPr>
          <p:cNvPr id="8" name="AutoShape 2">
            <a:extLst>
              <a:ext uri="{FF2B5EF4-FFF2-40B4-BE49-F238E27FC236}">
                <a16:creationId xmlns:a16="http://schemas.microsoft.com/office/drawing/2014/main" id="{6C155166-6997-F64B-B2D3-624FAB683B07}"/>
              </a:ext>
            </a:extLst>
          </p:cNvPr>
          <p:cNvSpPr/>
          <p:nvPr/>
        </p:nvSpPr>
        <p:spPr>
          <a:xfrm>
            <a:off x="0" y="862451"/>
            <a:ext cx="664366" cy="1086030"/>
          </a:xfrm>
          <a:prstGeom prst="rect">
            <a:avLst/>
          </a:prstGeom>
          <a:solidFill>
            <a:srgbClr val="FF5A5F"/>
          </a:solidFill>
        </p:spPr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43616985-C8FA-D74F-A043-F6C1EBDBCFAF}"/>
              </a:ext>
            </a:extLst>
          </p:cNvPr>
          <p:cNvSpPr txBox="1"/>
          <p:nvPr/>
        </p:nvSpPr>
        <p:spPr>
          <a:xfrm>
            <a:off x="850439" y="1101263"/>
            <a:ext cx="10072648" cy="7437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759"/>
              </a:lnSpc>
            </a:pPr>
            <a:r>
              <a:rPr lang="en-US" sz="5400" spc="-328" dirty="0">
                <a:solidFill>
                  <a:srgbClr val="FF5A5F"/>
                </a:solidFill>
                <a:latin typeface="Archivo Black"/>
              </a:rPr>
              <a:t>DATA VISUALIZATIONS</a:t>
            </a:r>
          </a:p>
        </p:txBody>
      </p:sp>
      <p:sp>
        <p:nvSpPr>
          <p:cNvPr id="10" name="TextBox 20">
            <a:extLst>
              <a:ext uri="{FF2B5EF4-FFF2-40B4-BE49-F238E27FC236}">
                <a16:creationId xmlns:a16="http://schemas.microsoft.com/office/drawing/2014/main" id="{A38457F6-F332-3B41-8E10-610A764C49AF}"/>
              </a:ext>
            </a:extLst>
          </p:cNvPr>
          <p:cNvSpPr txBox="1"/>
          <p:nvPr/>
        </p:nvSpPr>
        <p:spPr>
          <a:xfrm rot="17453">
            <a:off x="11102159" y="9179740"/>
            <a:ext cx="6156484" cy="3127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700"/>
              </a:lnSpc>
            </a:pPr>
            <a:r>
              <a:rPr lang="en-US" sz="1800" dirty="0">
                <a:solidFill>
                  <a:srgbClr val="FF5A5E"/>
                </a:solidFill>
                <a:latin typeface="Open Sauce"/>
              </a:rPr>
              <a:t>Group 18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F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9003342"/>
            <a:ext cx="16230600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TextBox 5"/>
          <p:cNvSpPr txBox="1"/>
          <p:nvPr/>
        </p:nvSpPr>
        <p:spPr>
          <a:xfrm>
            <a:off x="1028700" y="4139192"/>
            <a:ext cx="4203871" cy="42157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399"/>
              </a:lnSpc>
            </a:pPr>
            <a:r>
              <a:rPr lang="en-US" sz="5599">
                <a:solidFill>
                  <a:srgbClr val="FF5A5F"/>
                </a:solidFill>
                <a:latin typeface="Open Sauce Bold"/>
              </a:rPr>
              <a:t>CREATED</a:t>
            </a:r>
            <a:r>
              <a:rPr lang="en-US" sz="5599">
                <a:solidFill>
                  <a:srgbClr val="FF5A5F"/>
                </a:solidFill>
                <a:latin typeface="Open Sauce"/>
              </a:rPr>
              <a:t> </a:t>
            </a:r>
          </a:p>
          <a:p>
            <a:pPr>
              <a:lnSpc>
                <a:spcPts val="8399"/>
              </a:lnSpc>
            </a:pPr>
            <a:r>
              <a:rPr lang="en-US" sz="5599">
                <a:solidFill>
                  <a:srgbClr val="FF5A5F"/>
                </a:solidFill>
                <a:latin typeface="Open Sauce Bold"/>
              </a:rPr>
              <a:t>REPLACED</a:t>
            </a:r>
            <a:r>
              <a:rPr lang="en-US" sz="5599">
                <a:solidFill>
                  <a:srgbClr val="FF5A5F"/>
                </a:solidFill>
                <a:latin typeface="Open Sauce"/>
              </a:rPr>
              <a:t> </a:t>
            </a:r>
          </a:p>
          <a:p>
            <a:pPr>
              <a:lnSpc>
                <a:spcPts val="8399"/>
              </a:lnSpc>
            </a:pPr>
            <a:r>
              <a:rPr lang="en-US" sz="5599">
                <a:solidFill>
                  <a:srgbClr val="FF5A5F"/>
                </a:solidFill>
                <a:latin typeface="Open Sauce Bold"/>
              </a:rPr>
              <a:t>TURNED</a:t>
            </a:r>
            <a:r>
              <a:rPr lang="en-US" sz="5599">
                <a:solidFill>
                  <a:srgbClr val="FF5A5F"/>
                </a:solidFill>
                <a:latin typeface="Open Sauce"/>
              </a:rPr>
              <a:t> </a:t>
            </a:r>
          </a:p>
          <a:p>
            <a:pPr>
              <a:lnSpc>
                <a:spcPts val="8399"/>
              </a:lnSpc>
            </a:pPr>
            <a:r>
              <a:rPr lang="en-US" sz="5599">
                <a:solidFill>
                  <a:srgbClr val="FF5A5F"/>
                </a:solidFill>
                <a:latin typeface="Open Sauce Bold"/>
              </a:rPr>
              <a:t>RAN</a:t>
            </a:r>
            <a:r>
              <a:rPr lang="en-US" sz="5599">
                <a:solidFill>
                  <a:srgbClr val="FF5A5F"/>
                </a:solidFill>
                <a:latin typeface="Open Sauce"/>
              </a:rPr>
              <a:t>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625712" y="4386842"/>
            <a:ext cx="16722958" cy="558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50"/>
              </a:lnSpc>
            </a:pPr>
            <a:r>
              <a:rPr lang="en-US" sz="3100">
                <a:solidFill>
                  <a:srgbClr val="545454"/>
                </a:solidFill>
                <a:latin typeface="Open Sauce"/>
              </a:rPr>
              <a:t>classification variable using the "Price" feature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042253" y="5493394"/>
            <a:ext cx="16722958" cy="558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50"/>
              </a:lnSpc>
            </a:pPr>
            <a:r>
              <a:rPr lang="en-US" sz="3100">
                <a:solidFill>
                  <a:srgbClr val="545454"/>
                </a:solidFill>
                <a:latin typeface="Open Sauce"/>
              </a:rPr>
              <a:t>NA values with averages grouped by "Neighborhood" features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178764" y="6552247"/>
            <a:ext cx="16722958" cy="558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50"/>
              </a:lnSpc>
            </a:pPr>
            <a:r>
              <a:rPr lang="en-US" sz="3100">
                <a:solidFill>
                  <a:srgbClr val="545454"/>
                </a:solidFill>
                <a:latin typeface="Open Sauce"/>
              </a:rPr>
              <a:t>categorical variables into numeric data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768620" y="7633692"/>
            <a:ext cx="16722958" cy="558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50"/>
              </a:lnSpc>
            </a:pPr>
            <a:r>
              <a:rPr lang="en-US" sz="3100">
                <a:solidFill>
                  <a:srgbClr val="545454"/>
                </a:solidFill>
                <a:latin typeface="Open Sauce"/>
              </a:rPr>
              <a:t>sentiment analysis on text to convert it into numeric data</a:t>
            </a:r>
          </a:p>
        </p:txBody>
      </p:sp>
      <p:sp>
        <p:nvSpPr>
          <p:cNvPr id="10" name="AutoShape 2">
            <a:extLst>
              <a:ext uri="{FF2B5EF4-FFF2-40B4-BE49-F238E27FC236}">
                <a16:creationId xmlns:a16="http://schemas.microsoft.com/office/drawing/2014/main" id="{537DD644-E879-7449-B633-55A8479442D1}"/>
              </a:ext>
            </a:extLst>
          </p:cNvPr>
          <p:cNvSpPr/>
          <p:nvPr/>
        </p:nvSpPr>
        <p:spPr>
          <a:xfrm>
            <a:off x="0" y="862451"/>
            <a:ext cx="664366" cy="1086030"/>
          </a:xfrm>
          <a:prstGeom prst="rect">
            <a:avLst/>
          </a:prstGeom>
          <a:solidFill>
            <a:srgbClr val="FF5A5F"/>
          </a:solidFill>
        </p:spPr>
      </p:sp>
      <p:sp>
        <p:nvSpPr>
          <p:cNvPr id="11" name="TextBox 3">
            <a:extLst>
              <a:ext uri="{FF2B5EF4-FFF2-40B4-BE49-F238E27FC236}">
                <a16:creationId xmlns:a16="http://schemas.microsoft.com/office/drawing/2014/main" id="{5372D94C-F90E-7542-9B5A-571E822EACC7}"/>
              </a:ext>
            </a:extLst>
          </p:cNvPr>
          <p:cNvSpPr txBox="1"/>
          <p:nvPr/>
        </p:nvSpPr>
        <p:spPr>
          <a:xfrm>
            <a:off x="850438" y="1101263"/>
            <a:ext cx="17056561" cy="7437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759"/>
              </a:lnSpc>
            </a:pPr>
            <a:r>
              <a:rPr lang="en-US" sz="5400" spc="-328" dirty="0">
                <a:solidFill>
                  <a:srgbClr val="FF5A5F"/>
                </a:solidFill>
                <a:latin typeface="Archivo Black"/>
              </a:rPr>
              <a:t>DATA CLEANING &amp; PREPROCESSING </a:t>
            </a:r>
          </a:p>
        </p:txBody>
      </p:sp>
      <p:sp>
        <p:nvSpPr>
          <p:cNvPr id="12" name="TextBox 20">
            <a:extLst>
              <a:ext uri="{FF2B5EF4-FFF2-40B4-BE49-F238E27FC236}">
                <a16:creationId xmlns:a16="http://schemas.microsoft.com/office/drawing/2014/main" id="{64C14C4F-1F49-9E4B-8D0D-830189CB8972}"/>
              </a:ext>
            </a:extLst>
          </p:cNvPr>
          <p:cNvSpPr txBox="1"/>
          <p:nvPr/>
        </p:nvSpPr>
        <p:spPr>
          <a:xfrm rot="17453">
            <a:off x="11102159" y="9179740"/>
            <a:ext cx="6156484" cy="3127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700"/>
              </a:lnSpc>
            </a:pPr>
            <a:r>
              <a:rPr lang="en-US" sz="1800" dirty="0">
                <a:solidFill>
                  <a:srgbClr val="FF5A5E"/>
                </a:solidFill>
                <a:latin typeface="Open Sauce"/>
              </a:rPr>
              <a:t>Group 18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F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9003342"/>
            <a:ext cx="16230600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TextBox 6"/>
          <p:cNvSpPr txBox="1"/>
          <p:nvPr/>
        </p:nvSpPr>
        <p:spPr>
          <a:xfrm>
            <a:off x="2116761" y="3315473"/>
            <a:ext cx="6274147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79"/>
              </a:lnSpc>
            </a:pPr>
            <a:r>
              <a:rPr lang="en-US" sz="5199" dirty="0">
                <a:solidFill>
                  <a:srgbClr val="FF5A5F"/>
                </a:solidFill>
                <a:latin typeface="Open Sans Bold"/>
              </a:rPr>
              <a:t>Logistic Regression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144000" y="3219369"/>
            <a:ext cx="4426893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79"/>
              </a:lnSpc>
            </a:pPr>
            <a:r>
              <a:rPr lang="en-US" sz="5199" dirty="0">
                <a:solidFill>
                  <a:srgbClr val="FF5A5F"/>
                </a:solidFill>
                <a:latin typeface="Open Sans Bold"/>
              </a:rPr>
              <a:t>Decision Tree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817867" y="6467710"/>
            <a:ext cx="4991844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79"/>
              </a:lnSpc>
            </a:pPr>
            <a:r>
              <a:rPr lang="en-US" sz="5199" dirty="0">
                <a:solidFill>
                  <a:srgbClr val="FF5A5F"/>
                </a:solidFill>
                <a:latin typeface="Open Sans Bold"/>
              </a:rPr>
              <a:t>Random Forest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101404" y="6467709"/>
            <a:ext cx="6741170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79"/>
              </a:lnSpc>
            </a:pPr>
            <a:r>
              <a:rPr lang="en-US" sz="5199" dirty="0">
                <a:solidFill>
                  <a:srgbClr val="FF5A5F"/>
                </a:solidFill>
                <a:latin typeface="Open Sans Bold"/>
              </a:rPr>
              <a:t>K-nearest Neighbors</a:t>
            </a:r>
          </a:p>
        </p:txBody>
      </p:sp>
      <p:sp>
        <p:nvSpPr>
          <p:cNvPr id="10" name="AutoShape 2">
            <a:extLst>
              <a:ext uri="{FF2B5EF4-FFF2-40B4-BE49-F238E27FC236}">
                <a16:creationId xmlns:a16="http://schemas.microsoft.com/office/drawing/2014/main" id="{87F128C1-4E37-4149-86D7-48FC740E8D9F}"/>
              </a:ext>
            </a:extLst>
          </p:cNvPr>
          <p:cNvSpPr/>
          <p:nvPr/>
        </p:nvSpPr>
        <p:spPr>
          <a:xfrm>
            <a:off x="0" y="862451"/>
            <a:ext cx="664366" cy="1086030"/>
          </a:xfrm>
          <a:prstGeom prst="rect">
            <a:avLst/>
          </a:prstGeom>
          <a:solidFill>
            <a:srgbClr val="FF5A5F"/>
          </a:solidFill>
        </p:spPr>
      </p:sp>
      <p:sp>
        <p:nvSpPr>
          <p:cNvPr id="11" name="TextBox 3">
            <a:extLst>
              <a:ext uri="{FF2B5EF4-FFF2-40B4-BE49-F238E27FC236}">
                <a16:creationId xmlns:a16="http://schemas.microsoft.com/office/drawing/2014/main" id="{80264691-95FA-0E4D-A541-4A477A3628BD}"/>
              </a:ext>
            </a:extLst>
          </p:cNvPr>
          <p:cNvSpPr txBox="1"/>
          <p:nvPr/>
        </p:nvSpPr>
        <p:spPr>
          <a:xfrm>
            <a:off x="850439" y="1101263"/>
            <a:ext cx="10072648" cy="7437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759"/>
              </a:lnSpc>
            </a:pPr>
            <a:r>
              <a:rPr lang="en-US" sz="5400" spc="-328" dirty="0">
                <a:solidFill>
                  <a:srgbClr val="FF5A5F"/>
                </a:solidFill>
                <a:latin typeface="Archivo Black"/>
              </a:rPr>
              <a:t>MODELS</a:t>
            </a:r>
          </a:p>
        </p:txBody>
      </p:sp>
      <p:sp>
        <p:nvSpPr>
          <p:cNvPr id="12" name="TextBox 20">
            <a:extLst>
              <a:ext uri="{FF2B5EF4-FFF2-40B4-BE49-F238E27FC236}">
                <a16:creationId xmlns:a16="http://schemas.microsoft.com/office/drawing/2014/main" id="{362D7FF7-100D-8F4A-A952-EFE8A6A37B06}"/>
              </a:ext>
            </a:extLst>
          </p:cNvPr>
          <p:cNvSpPr txBox="1"/>
          <p:nvPr/>
        </p:nvSpPr>
        <p:spPr>
          <a:xfrm rot="17453">
            <a:off x="11102159" y="9179740"/>
            <a:ext cx="6156484" cy="3127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700"/>
              </a:lnSpc>
            </a:pPr>
            <a:r>
              <a:rPr lang="en-US" sz="1800" dirty="0">
                <a:solidFill>
                  <a:srgbClr val="FF5A5E"/>
                </a:solidFill>
                <a:latin typeface="Open Sauce"/>
              </a:rPr>
              <a:t>Group 18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</TotalTime>
  <Words>375</Words>
  <Application>Microsoft Macintosh PowerPoint</Application>
  <PresentationFormat>Custom</PresentationFormat>
  <Paragraphs>185</Paragraphs>
  <Slides>29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42" baseType="lpstr">
      <vt:lpstr>Open Sans</vt:lpstr>
      <vt:lpstr>Garet Book</vt:lpstr>
      <vt:lpstr>Open Sauce Bold</vt:lpstr>
      <vt:lpstr>Open Sauce</vt:lpstr>
      <vt:lpstr>Calibri</vt:lpstr>
      <vt:lpstr>Open Sauce SemiBold</vt:lpstr>
      <vt:lpstr>Arial Rounded MT Bold</vt:lpstr>
      <vt:lpstr>Arial</vt:lpstr>
      <vt:lpstr>Archivo Black Bold</vt:lpstr>
      <vt:lpstr>Open Sauce SemiBold Bold</vt:lpstr>
      <vt:lpstr>Open Sans Bold</vt:lpstr>
      <vt:lpstr>Archivo Black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Airbnb Chicago price prediction</dc:title>
  <dc:subject/>
  <dc:creator>Jai Agrawal</dc:creator>
  <cp:keywords/>
  <dc:description/>
  <cp:lastModifiedBy>Jai Agrawal-MSBA22B</cp:lastModifiedBy>
  <cp:revision>7</cp:revision>
  <dcterms:created xsi:type="dcterms:W3CDTF">2006-08-16T00:00:00Z</dcterms:created>
  <dcterms:modified xsi:type="dcterms:W3CDTF">2022-03-23T00:26:35Z</dcterms:modified>
  <cp:category/>
  <dc:identifier>DAEwq80vLeg</dc:identifier>
</cp:coreProperties>
</file>